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0" r:id="rId2"/>
  </p:sldMasterIdLst>
  <p:notesMasterIdLst>
    <p:notesMasterId r:id="rId22"/>
  </p:notesMasterIdLst>
  <p:sldIdLst>
    <p:sldId id="337" r:id="rId3"/>
    <p:sldId id="341" r:id="rId4"/>
    <p:sldId id="392" r:id="rId5"/>
    <p:sldId id="401" r:id="rId6"/>
    <p:sldId id="348" r:id="rId7"/>
    <p:sldId id="1733" r:id="rId8"/>
    <p:sldId id="352" r:id="rId9"/>
    <p:sldId id="1732" r:id="rId10"/>
    <p:sldId id="402" r:id="rId11"/>
    <p:sldId id="1731" r:id="rId12"/>
    <p:sldId id="350" r:id="rId13"/>
    <p:sldId id="353" r:id="rId14"/>
    <p:sldId id="390" r:id="rId15"/>
    <p:sldId id="356" r:id="rId16"/>
    <p:sldId id="354" r:id="rId17"/>
    <p:sldId id="391" r:id="rId18"/>
    <p:sldId id="1734" r:id="rId19"/>
    <p:sldId id="403" r:id="rId20"/>
    <p:sldId id="400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AAD1F020-944B-4C13-A97F-7B6B80C12DD0}">
          <p14:sldIdLst>
            <p14:sldId id="337"/>
          </p14:sldIdLst>
        </p14:section>
        <p14:section name="目录页" id="{A1B3ACC7-B64F-4FC4-B0A5-24271E4B7AAB}">
          <p14:sldIdLst>
            <p14:sldId id="341"/>
          </p14:sldIdLst>
        </p14:section>
        <p14:section name="过渡页" id="{F9AEF331-3448-4878-8CC0-AE1763C71F23}">
          <p14:sldIdLst/>
        </p14:section>
        <p14:section name="二段内容页" id="{59600790-C83C-447A-9378-AD0D859D4947}">
          <p14:sldIdLst>
            <p14:sldId id="392"/>
            <p14:sldId id="401"/>
            <p14:sldId id="348"/>
            <p14:sldId id="1733"/>
          </p14:sldIdLst>
        </p14:section>
        <p14:section name="三段内容页" id="{8C676258-86C4-4AFE-9104-A88E00469D78}">
          <p14:sldIdLst>
            <p14:sldId id="352"/>
            <p14:sldId id="1732"/>
            <p14:sldId id="402"/>
            <p14:sldId id="1731"/>
            <p14:sldId id="350"/>
          </p14:sldIdLst>
        </p14:section>
        <p14:section name="四段内容页" id="{55B9FD77-DAF6-4649-8595-8B922BFA7B5F}">
          <p14:sldIdLst>
            <p14:sldId id="353"/>
            <p14:sldId id="390"/>
            <p14:sldId id="356"/>
          </p14:sldIdLst>
        </p14:section>
        <p14:section name="五段内容页" id="{8D74CFDC-2BA1-4FE8-8A0D-B1B65D2961AF}">
          <p14:sldIdLst>
            <p14:sldId id="354"/>
            <p14:sldId id="391"/>
            <p14:sldId id="1734"/>
          </p14:sldIdLst>
        </p14:section>
        <p14:section name="参考文献" id="{FD3FAFDF-B7B8-499F-B906-079D4D62FA9B}">
          <p14:sldIdLst>
            <p14:sldId id="403"/>
          </p14:sldIdLst>
        </p14:section>
        <p14:section name="尾页" id="{1BC6E771-80BB-4106-A6E8-692DCA0B9682}">
          <p14:sldIdLst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56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7" orient="horz" pos="3929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  <p15:guide id="9" pos="756" userDrawn="1">
          <p15:clr>
            <a:srgbClr val="A4A3A4"/>
          </p15:clr>
        </p15:guide>
        <p15:guide id="10" pos="69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3D1"/>
    <a:srgbClr val="AB2715"/>
    <a:srgbClr val="EBEBEB"/>
    <a:srgbClr val="ECECEC"/>
    <a:srgbClr val="EFEFEF"/>
    <a:srgbClr val="DBDBDB"/>
    <a:srgbClr val="D42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6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389" y="72"/>
      </p:cViewPr>
      <p:guideLst>
        <p:guide pos="3840"/>
        <p:guide pos="416"/>
        <p:guide pos="7256"/>
        <p:guide orient="horz" pos="648"/>
        <p:guide orient="horz" pos="3929"/>
        <p:guide orient="horz" pos="3864"/>
        <p:guide pos="756"/>
        <p:guide pos="69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32318-C54D-4318-8B24-990670BDD161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00C9D-0FE3-4B2B-A9E5-0C7084C3D5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169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图片占位符 69">
            <a:extLst>
              <a:ext uri="{FF2B5EF4-FFF2-40B4-BE49-F238E27FC236}">
                <a16:creationId xmlns:a16="http://schemas.microsoft.com/office/drawing/2014/main" id="{A78092AB-2EC3-4999-AB44-6ECF67DACA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4211" y="2590167"/>
            <a:ext cx="6427787" cy="42370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76E2534D-3ACD-44A3-AE9D-02A1C1830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95268"/>
            <a:ext cx="5764212" cy="4331936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67" name="图片占位符 66">
            <a:extLst>
              <a:ext uri="{FF2B5EF4-FFF2-40B4-BE49-F238E27FC236}">
                <a16:creationId xmlns:a16="http://schemas.microsoft.com/office/drawing/2014/main" id="{02C9F65B-A2E4-4D63-B220-B371A0D523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1999" cy="4064780"/>
          </a:xfrm>
          <a:custGeom>
            <a:avLst/>
            <a:gdLst>
              <a:gd name="connsiteX0" fmla="*/ 0 w 12179402"/>
              <a:gd name="connsiteY0" fmla="*/ 0 h 4062881"/>
              <a:gd name="connsiteX1" fmla="*/ 12179402 w 12179402"/>
              <a:gd name="connsiteY1" fmla="*/ 0 h 4062881"/>
              <a:gd name="connsiteX2" fmla="*/ 12179402 w 12179402"/>
              <a:gd name="connsiteY2" fmla="*/ 2622353 h 4062881"/>
              <a:gd name="connsiteX3" fmla="*/ 6086489 w 12179402"/>
              <a:gd name="connsiteY3" fmla="*/ 4062881 h 4062881"/>
              <a:gd name="connsiteX4" fmla="*/ 7922 w 12179402"/>
              <a:gd name="connsiteY4" fmla="*/ 2621254 h 4062881"/>
              <a:gd name="connsiteX5" fmla="*/ 0 w 12179402"/>
              <a:gd name="connsiteY5" fmla="*/ 2621254 h 4062881"/>
              <a:gd name="connsiteX6" fmla="*/ 0 w 12179402"/>
              <a:gd name="connsiteY6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9402" h="4062881">
                <a:moveTo>
                  <a:pt x="0" y="0"/>
                </a:moveTo>
                <a:lnTo>
                  <a:pt x="12179402" y="0"/>
                </a:lnTo>
                <a:lnTo>
                  <a:pt x="12179402" y="2622353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50FC478-E07E-47F2-803C-99BA3F14FF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51589" y="4243469"/>
            <a:ext cx="7488822" cy="83099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spc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四川大学毕业答辩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AE79B1-4124-4BDB-924B-F82FA92D5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1590" y="4926278"/>
            <a:ext cx="7846510" cy="676944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>
                <a:solidFill>
                  <a:srgbClr val="7173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ctr" defTabSz="914400" rtl="0" eaLnBrk="1" fontAlgn="auto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spc="0">
                <a:solidFill>
                  <a:srgbClr val="7173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</a:lstStyle>
          <a:p>
            <a:pPr lvl="0"/>
            <a:r>
              <a:rPr lang="en-US" altLang="zh-CN"/>
              <a:t>PPT Template for Sichuan University graduates</a:t>
            </a: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81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779589E6-C01B-4A96-80C7-AD73DDCCA5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06254" y="1701000"/>
            <a:ext cx="3456000" cy="3456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2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56F4D61-FD9C-4C16-8E04-3990C75229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30301"/>
            <a:ext cx="12192000" cy="24025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670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C3B889D-4B18-43CC-9365-D2DAF284744F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4" name="íślïdé">
              <a:extLst>
                <a:ext uri="{FF2B5EF4-FFF2-40B4-BE49-F238E27FC236}">
                  <a16:creationId xmlns:a16="http://schemas.microsoft.com/office/drawing/2014/main" id="{8C9904A7-7F06-4A80-8251-3351C4A25DC6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1" name="ïṡḻïḍê">
                <a:extLst>
                  <a:ext uri="{FF2B5EF4-FFF2-40B4-BE49-F238E27FC236}">
                    <a16:creationId xmlns:a16="http://schemas.microsoft.com/office/drawing/2014/main" id="{DA443731-F572-4B51-90F6-E24ED9090CD3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$lîḍè">
                <a:extLst>
                  <a:ext uri="{FF2B5EF4-FFF2-40B4-BE49-F238E27FC236}">
                    <a16:creationId xmlns:a16="http://schemas.microsoft.com/office/drawing/2014/main" id="{DC2DC342-C6C1-454E-BD74-574A5B87839D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Sļiḋé">
                <a:extLst>
                  <a:ext uri="{FF2B5EF4-FFF2-40B4-BE49-F238E27FC236}">
                    <a16:creationId xmlns:a16="http://schemas.microsoft.com/office/drawing/2014/main" id="{EA34BCEC-5B90-4DCD-9B80-0B4830A04D56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ŝļîḍé">
                <a:extLst>
                  <a:ext uri="{FF2B5EF4-FFF2-40B4-BE49-F238E27FC236}">
                    <a16:creationId xmlns:a16="http://schemas.microsoft.com/office/drawing/2014/main" id="{E6415514-07AA-46A1-A1DE-DC75B50DB382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ṩḻiďé">
                <a:extLst>
                  <a:ext uri="{FF2B5EF4-FFF2-40B4-BE49-F238E27FC236}">
                    <a16:creationId xmlns:a16="http://schemas.microsoft.com/office/drawing/2014/main" id="{6056E788-8995-4EC2-9DDC-CAEE8EDDD326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ṣ1ïḓè">
                <a:extLst>
                  <a:ext uri="{FF2B5EF4-FFF2-40B4-BE49-F238E27FC236}">
                    <a16:creationId xmlns:a16="http://schemas.microsoft.com/office/drawing/2014/main" id="{61A24C13-D5AD-4CEA-93CF-4D4DC5BBEB9D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sḻíḓê">
                <a:extLst>
                  <a:ext uri="{FF2B5EF4-FFF2-40B4-BE49-F238E27FC236}">
                    <a16:creationId xmlns:a16="http://schemas.microsoft.com/office/drawing/2014/main" id="{0B63E7E7-D995-44CC-BDD8-A567219B50D7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şḷîďè">
                <a:extLst>
                  <a:ext uri="{FF2B5EF4-FFF2-40B4-BE49-F238E27FC236}">
                    <a16:creationId xmlns:a16="http://schemas.microsoft.com/office/drawing/2014/main" id="{9FCE5CD4-8654-44EC-9FA5-AB62F6A584EF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ṡlïḋe">
                <a:extLst>
                  <a:ext uri="{FF2B5EF4-FFF2-40B4-BE49-F238E27FC236}">
                    <a16:creationId xmlns:a16="http://schemas.microsoft.com/office/drawing/2014/main" id="{3E4D7739-CA22-46DB-8AEA-DE946A773B29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$ḻíde">
                <a:extLst>
                  <a:ext uri="{FF2B5EF4-FFF2-40B4-BE49-F238E27FC236}">
                    <a16:creationId xmlns:a16="http://schemas.microsoft.com/office/drawing/2014/main" id="{0242B071-C321-4F78-810B-4DCDE746247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ŝľîḑê">
                <a:extLst>
                  <a:ext uri="{FF2B5EF4-FFF2-40B4-BE49-F238E27FC236}">
                    <a16:creationId xmlns:a16="http://schemas.microsoft.com/office/drawing/2014/main" id="{09B3A880-A9CD-4770-A5EE-FA05D3EF5375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šlíḑe">
                <a:extLst>
                  <a:ext uri="{FF2B5EF4-FFF2-40B4-BE49-F238E27FC236}">
                    <a16:creationId xmlns:a16="http://schemas.microsoft.com/office/drawing/2014/main" id="{3EEADAB1-62D4-4945-8197-8FC6B08D4E37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ḻîḓè">
                <a:extLst>
                  <a:ext uri="{FF2B5EF4-FFF2-40B4-BE49-F238E27FC236}">
                    <a16:creationId xmlns:a16="http://schemas.microsoft.com/office/drawing/2014/main" id="{1D7CE34E-9E44-4373-B59A-54A7FCD7CDD1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ļîḑè">
                <a:extLst>
                  <a:ext uri="{FF2B5EF4-FFF2-40B4-BE49-F238E27FC236}">
                    <a16:creationId xmlns:a16="http://schemas.microsoft.com/office/drawing/2014/main" id="{55659A52-E72A-4459-94A1-ABAD4354E8F4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íšľïḋé">
              <a:extLst>
                <a:ext uri="{FF2B5EF4-FFF2-40B4-BE49-F238E27FC236}">
                  <a16:creationId xmlns:a16="http://schemas.microsoft.com/office/drawing/2014/main" id="{28426D50-B8FF-4BB0-83BB-85B3AB19D31A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" name="í$ļîdé">
              <a:extLst>
                <a:ext uri="{FF2B5EF4-FFF2-40B4-BE49-F238E27FC236}">
                  <a16:creationId xmlns:a16="http://schemas.microsoft.com/office/drawing/2014/main" id="{2005938A-1162-43A9-9574-409A359856C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7" name="ís1ïḋe">
                <a:extLst>
                  <a:ext uri="{FF2B5EF4-FFF2-40B4-BE49-F238E27FC236}">
                    <a16:creationId xmlns:a16="http://schemas.microsoft.com/office/drawing/2014/main" id="{0D9CC6B5-055F-4ED5-86D6-1651D3F2D1C8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îślïḍê">
                <a:extLst>
                  <a:ext uri="{FF2B5EF4-FFF2-40B4-BE49-F238E27FC236}">
                    <a16:creationId xmlns:a16="http://schemas.microsoft.com/office/drawing/2014/main" id="{C154A63C-CD66-4C8B-8164-04270D27100F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śḷiḍê">
                <a:extLst>
                  <a:ext uri="{FF2B5EF4-FFF2-40B4-BE49-F238E27FC236}">
                    <a16:creationId xmlns:a16="http://schemas.microsoft.com/office/drawing/2014/main" id="{4B90D8B7-2F22-449A-BB19-D89476A082C7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ṧľíḑe">
                <a:extLst>
                  <a:ext uri="{FF2B5EF4-FFF2-40B4-BE49-F238E27FC236}">
                    <a16:creationId xmlns:a16="http://schemas.microsoft.com/office/drawing/2014/main" id="{7DD3878E-F8FF-4A43-AC41-A546C92D26DA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EA1B47A-C0BC-41C4-B61D-379DE712E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sp>
        <p:nvSpPr>
          <p:cNvPr id="26" name="文本占位符 32">
            <a:extLst>
              <a:ext uri="{FF2B5EF4-FFF2-40B4-BE49-F238E27FC236}">
                <a16:creationId xmlns:a16="http://schemas.microsoft.com/office/drawing/2014/main" id="{7B45268B-9C0A-4555-AD4C-210A06D294E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587196" y="340254"/>
            <a:ext cx="3748209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F6C48A1-E50F-42BE-BD2E-B4F7C83E8FA8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76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C3B889D-4B18-43CC-9365-D2DAF284744F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4" name="íślïdé">
              <a:extLst>
                <a:ext uri="{FF2B5EF4-FFF2-40B4-BE49-F238E27FC236}">
                  <a16:creationId xmlns:a16="http://schemas.microsoft.com/office/drawing/2014/main" id="{8C9904A7-7F06-4A80-8251-3351C4A25DC6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1" name="ïṡḻïḍê">
                <a:extLst>
                  <a:ext uri="{FF2B5EF4-FFF2-40B4-BE49-F238E27FC236}">
                    <a16:creationId xmlns:a16="http://schemas.microsoft.com/office/drawing/2014/main" id="{DA443731-F572-4B51-90F6-E24ED9090CD3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$lîḍè">
                <a:extLst>
                  <a:ext uri="{FF2B5EF4-FFF2-40B4-BE49-F238E27FC236}">
                    <a16:creationId xmlns:a16="http://schemas.microsoft.com/office/drawing/2014/main" id="{DC2DC342-C6C1-454E-BD74-574A5B87839D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Sļiḋé">
                <a:extLst>
                  <a:ext uri="{FF2B5EF4-FFF2-40B4-BE49-F238E27FC236}">
                    <a16:creationId xmlns:a16="http://schemas.microsoft.com/office/drawing/2014/main" id="{EA34BCEC-5B90-4DCD-9B80-0B4830A04D56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ŝļîḍé">
                <a:extLst>
                  <a:ext uri="{FF2B5EF4-FFF2-40B4-BE49-F238E27FC236}">
                    <a16:creationId xmlns:a16="http://schemas.microsoft.com/office/drawing/2014/main" id="{E6415514-07AA-46A1-A1DE-DC75B50DB382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ṩḻiďé">
                <a:extLst>
                  <a:ext uri="{FF2B5EF4-FFF2-40B4-BE49-F238E27FC236}">
                    <a16:creationId xmlns:a16="http://schemas.microsoft.com/office/drawing/2014/main" id="{6056E788-8995-4EC2-9DDC-CAEE8EDDD326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ṣ1ïḓè">
                <a:extLst>
                  <a:ext uri="{FF2B5EF4-FFF2-40B4-BE49-F238E27FC236}">
                    <a16:creationId xmlns:a16="http://schemas.microsoft.com/office/drawing/2014/main" id="{61A24C13-D5AD-4CEA-93CF-4D4DC5BBEB9D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sḻíḓê">
                <a:extLst>
                  <a:ext uri="{FF2B5EF4-FFF2-40B4-BE49-F238E27FC236}">
                    <a16:creationId xmlns:a16="http://schemas.microsoft.com/office/drawing/2014/main" id="{0B63E7E7-D995-44CC-BDD8-A567219B50D7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şḷîďè">
                <a:extLst>
                  <a:ext uri="{FF2B5EF4-FFF2-40B4-BE49-F238E27FC236}">
                    <a16:creationId xmlns:a16="http://schemas.microsoft.com/office/drawing/2014/main" id="{9FCE5CD4-8654-44EC-9FA5-AB62F6A584EF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ṡlïḋe">
                <a:extLst>
                  <a:ext uri="{FF2B5EF4-FFF2-40B4-BE49-F238E27FC236}">
                    <a16:creationId xmlns:a16="http://schemas.microsoft.com/office/drawing/2014/main" id="{3E4D7739-CA22-46DB-8AEA-DE946A773B29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$ḻíde">
                <a:extLst>
                  <a:ext uri="{FF2B5EF4-FFF2-40B4-BE49-F238E27FC236}">
                    <a16:creationId xmlns:a16="http://schemas.microsoft.com/office/drawing/2014/main" id="{0242B071-C321-4F78-810B-4DCDE746247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ŝľîḑê">
                <a:extLst>
                  <a:ext uri="{FF2B5EF4-FFF2-40B4-BE49-F238E27FC236}">
                    <a16:creationId xmlns:a16="http://schemas.microsoft.com/office/drawing/2014/main" id="{09B3A880-A9CD-4770-A5EE-FA05D3EF5375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šlíḑe">
                <a:extLst>
                  <a:ext uri="{FF2B5EF4-FFF2-40B4-BE49-F238E27FC236}">
                    <a16:creationId xmlns:a16="http://schemas.microsoft.com/office/drawing/2014/main" id="{3EEADAB1-62D4-4945-8197-8FC6B08D4E37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ḻîḓè">
                <a:extLst>
                  <a:ext uri="{FF2B5EF4-FFF2-40B4-BE49-F238E27FC236}">
                    <a16:creationId xmlns:a16="http://schemas.microsoft.com/office/drawing/2014/main" id="{1D7CE34E-9E44-4373-B59A-54A7FCD7CDD1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ļîḑè">
                <a:extLst>
                  <a:ext uri="{FF2B5EF4-FFF2-40B4-BE49-F238E27FC236}">
                    <a16:creationId xmlns:a16="http://schemas.microsoft.com/office/drawing/2014/main" id="{55659A52-E72A-4459-94A1-ABAD4354E8F4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íšľïḋé">
              <a:extLst>
                <a:ext uri="{FF2B5EF4-FFF2-40B4-BE49-F238E27FC236}">
                  <a16:creationId xmlns:a16="http://schemas.microsoft.com/office/drawing/2014/main" id="{28426D50-B8FF-4BB0-83BB-85B3AB19D31A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" name="í$ļîdé">
              <a:extLst>
                <a:ext uri="{FF2B5EF4-FFF2-40B4-BE49-F238E27FC236}">
                  <a16:creationId xmlns:a16="http://schemas.microsoft.com/office/drawing/2014/main" id="{2005938A-1162-43A9-9574-409A359856C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7" name="ís1ïḋe">
                <a:extLst>
                  <a:ext uri="{FF2B5EF4-FFF2-40B4-BE49-F238E27FC236}">
                    <a16:creationId xmlns:a16="http://schemas.microsoft.com/office/drawing/2014/main" id="{0D9CC6B5-055F-4ED5-86D6-1651D3F2D1C8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îślïḍê">
                <a:extLst>
                  <a:ext uri="{FF2B5EF4-FFF2-40B4-BE49-F238E27FC236}">
                    <a16:creationId xmlns:a16="http://schemas.microsoft.com/office/drawing/2014/main" id="{C154A63C-CD66-4C8B-8164-04270D27100F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śḷiḍê">
                <a:extLst>
                  <a:ext uri="{FF2B5EF4-FFF2-40B4-BE49-F238E27FC236}">
                    <a16:creationId xmlns:a16="http://schemas.microsoft.com/office/drawing/2014/main" id="{4B90D8B7-2F22-449A-BB19-D89476A082C7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ṧľíḑe">
                <a:extLst>
                  <a:ext uri="{FF2B5EF4-FFF2-40B4-BE49-F238E27FC236}">
                    <a16:creationId xmlns:a16="http://schemas.microsoft.com/office/drawing/2014/main" id="{7DD3878E-F8FF-4A43-AC41-A546C92D26DA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EA1B47A-C0BC-41C4-B61D-379DE712E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sp>
        <p:nvSpPr>
          <p:cNvPr id="26" name="文本占位符 32">
            <a:extLst>
              <a:ext uri="{FF2B5EF4-FFF2-40B4-BE49-F238E27FC236}">
                <a16:creationId xmlns:a16="http://schemas.microsoft.com/office/drawing/2014/main" id="{7B45268B-9C0A-4555-AD4C-210A06D294E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587196" y="340254"/>
            <a:ext cx="3748209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F6C48A1-E50F-42BE-BD2E-B4F7C83E8FA8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A07A501-59C6-4A7C-AD1D-1E65EBB8BC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51925" y="2036531"/>
            <a:ext cx="6785436" cy="398103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F53A298F-52CE-4969-A9CF-50FA4018EE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8574" y="2525156"/>
            <a:ext cx="4084674" cy="190211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716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4268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8A09E60B-9D8D-4216-9ADE-78E603F4C9F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72253" y="10887"/>
            <a:ext cx="9759697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10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1E12631-02F0-4AF5-AA0D-D8DD46F5BF3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38200" y="0"/>
            <a:ext cx="5098694" cy="6851507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957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图片占位符 69">
            <a:extLst>
              <a:ext uri="{FF2B5EF4-FFF2-40B4-BE49-F238E27FC236}">
                <a16:creationId xmlns:a16="http://schemas.microsoft.com/office/drawing/2014/main" id="{87A8A5C6-32C6-4F4D-8F29-8EFA776076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4211" y="2590167"/>
            <a:ext cx="6427787" cy="42370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4" name="图片占位符 23">
            <a:extLst>
              <a:ext uri="{FF2B5EF4-FFF2-40B4-BE49-F238E27FC236}">
                <a16:creationId xmlns:a16="http://schemas.microsoft.com/office/drawing/2014/main" id="{5885FF35-E49F-449B-B15D-D62D2D61E1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95268"/>
            <a:ext cx="5764212" cy="4331936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AE9F034C-FBCF-49EF-A3C3-894260D97F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1999" cy="4064780"/>
          </a:xfrm>
          <a:custGeom>
            <a:avLst/>
            <a:gdLst>
              <a:gd name="connsiteX0" fmla="*/ 0 w 12179402"/>
              <a:gd name="connsiteY0" fmla="*/ 0 h 4062881"/>
              <a:gd name="connsiteX1" fmla="*/ 12179402 w 12179402"/>
              <a:gd name="connsiteY1" fmla="*/ 0 h 4062881"/>
              <a:gd name="connsiteX2" fmla="*/ 12179402 w 12179402"/>
              <a:gd name="connsiteY2" fmla="*/ 2622353 h 4062881"/>
              <a:gd name="connsiteX3" fmla="*/ 6086489 w 12179402"/>
              <a:gd name="connsiteY3" fmla="*/ 4062881 h 4062881"/>
              <a:gd name="connsiteX4" fmla="*/ 7922 w 12179402"/>
              <a:gd name="connsiteY4" fmla="*/ 2621254 h 4062881"/>
              <a:gd name="connsiteX5" fmla="*/ 0 w 12179402"/>
              <a:gd name="connsiteY5" fmla="*/ 2621254 h 4062881"/>
              <a:gd name="connsiteX6" fmla="*/ 0 w 12179402"/>
              <a:gd name="connsiteY6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9402" h="4062881">
                <a:moveTo>
                  <a:pt x="0" y="0"/>
                </a:moveTo>
                <a:lnTo>
                  <a:pt x="12179402" y="0"/>
                </a:lnTo>
                <a:lnTo>
                  <a:pt x="12179402" y="2622353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9151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30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3760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37A6C4-348D-4AEE-A178-D7A7951ECA33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" y="10473"/>
            <a:ext cx="12191994" cy="3429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23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ísḷïḋé">
            <a:extLst>
              <a:ext uri="{FF2B5EF4-FFF2-40B4-BE49-F238E27FC236}">
                <a16:creationId xmlns:a16="http://schemas.microsoft.com/office/drawing/2014/main" id="{C008D62A-03B5-48ED-867A-28BA9DC91576}"/>
              </a:ext>
            </a:extLst>
          </p:cNvPr>
          <p:cNvGrpSpPr/>
          <p:nvPr userDrawn="1"/>
        </p:nvGrpSpPr>
        <p:grpSpPr>
          <a:xfrm>
            <a:off x="2018769" y="-653080"/>
            <a:ext cx="8154462" cy="8164160"/>
            <a:chOff x="1735138" y="2095500"/>
            <a:chExt cx="2667000" cy="2670175"/>
          </a:xfrm>
          <a:solidFill>
            <a:schemeClr val="accent5">
              <a:alpha val="5000"/>
            </a:schemeClr>
          </a:solidFill>
        </p:grpSpPr>
        <p:sp>
          <p:nvSpPr>
            <p:cNvPr id="8" name="iṣ1íḋê">
              <a:extLst>
                <a:ext uri="{FF2B5EF4-FFF2-40B4-BE49-F238E27FC236}">
                  <a16:creationId xmlns:a16="http://schemas.microsoft.com/office/drawing/2014/main" id="{9D748DD3-FDBE-4292-8C21-F05FC061A8FA}"/>
                </a:ext>
              </a:extLst>
            </p:cNvPr>
            <p:cNvSpPr/>
            <p:nvPr/>
          </p:nvSpPr>
          <p:spPr bwMode="auto">
            <a:xfrm>
              <a:off x="2913063" y="3238500"/>
              <a:ext cx="319088" cy="762000"/>
            </a:xfrm>
            <a:custGeom>
              <a:avLst/>
              <a:gdLst>
                <a:gd name="T0" fmla="*/ 56 w 97"/>
                <a:gd name="T1" fmla="*/ 193 h 231"/>
                <a:gd name="T2" fmla="*/ 41 w 97"/>
                <a:gd name="T3" fmla="*/ 193 h 231"/>
                <a:gd name="T4" fmla="*/ 41 w 97"/>
                <a:gd name="T5" fmla="*/ 22 h 231"/>
                <a:gd name="T6" fmla="*/ 23 w 97"/>
                <a:gd name="T7" fmla="*/ 0 h 231"/>
                <a:gd name="T8" fmla="*/ 4 w 97"/>
                <a:gd name="T9" fmla="*/ 22 h 231"/>
                <a:gd name="T10" fmla="*/ 1 w 97"/>
                <a:gd name="T11" fmla="*/ 175 h 231"/>
                <a:gd name="T12" fmla="*/ 48 w 97"/>
                <a:gd name="T13" fmla="*/ 231 h 231"/>
                <a:gd name="T14" fmla="*/ 96 w 97"/>
                <a:gd name="T15" fmla="*/ 175 h 231"/>
                <a:gd name="T16" fmla="*/ 92 w 97"/>
                <a:gd name="T17" fmla="*/ 22 h 231"/>
                <a:gd name="T18" fmla="*/ 73 w 97"/>
                <a:gd name="T19" fmla="*/ 0 h 231"/>
                <a:gd name="T20" fmla="*/ 56 w 97"/>
                <a:gd name="T21" fmla="*/ 22 h 231"/>
                <a:gd name="T22" fmla="*/ 56 w 97"/>
                <a:gd name="T23" fmla="*/ 19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231">
                  <a:moveTo>
                    <a:pt x="56" y="193"/>
                  </a:moveTo>
                  <a:cubicBezTo>
                    <a:pt x="41" y="193"/>
                    <a:pt x="41" y="193"/>
                    <a:pt x="41" y="193"/>
                  </a:cubicBezTo>
                  <a:cubicBezTo>
                    <a:pt x="41" y="136"/>
                    <a:pt x="41" y="79"/>
                    <a:pt x="41" y="22"/>
                  </a:cubicBezTo>
                  <a:cubicBezTo>
                    <a:pt x="40" y="11"/>
                    <a:pt x="38" y="1"/>
                    <a:pt x="23" y="0"/>
                  </a:cubicBezTo>
                  <a:cubicBezTo>
                    <a:pt x="13" y="0"/>
                    <a:pt x="4" y="7"/>
                    <a:pt x="4" y="22"/>
                  </a:cubicBezTo>
                  <a:cubicBezTo>
                    <a:pt x="3" y="73"/>
                    <a:pt x="2" y="124"/>
                    <a:pt x="1" y="175"/>
                  </a:cubicBezTo>
                  <a:cubicBezTo>
                    <a:pt x="0" y="206"/>
                    <a:pt x="15" y="231"/>
                    <a:pt x="48" y="231"/>
                  </a:cubicBezTo>
                  <a:cubicBezTo>
                    <a:pt x="82" y="231"/>
                    <a:pt x="97" y="206"/>
                    <a:pt x="96" y="175"/>
                  </a:cubicBezTo>
                  <a:cubicBezTo>
                    <a:pt x="95" y="124"/>
                    <a:pt x="94" y="73"/>
                    <a:pt x="92" y="22"/>
                  </a:cubicBezTo>
                  <a:cubicBezTo>
                    <a:pt x="92" y="7"/>
                    <a:pt x="84" y="0"/>
                    <a:pt x="73" y="0"/>
                  </a:cubicBezTo>
                  <a:cubicBezTo>
                    <a:pt x="58" y="1"/>
                    <a:pt x="56" y="11"/>
                    <a:pt x="56" y="22"/>
                  </a:cubicBezTo>
                  <a:cubicBezTo>
                    <a:pt x="56" y="79"/>
                    <a:pt x="56" y="136"/>
                    <a:pt x="5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ḻïďê">
              <a:extLst>
                <a:ext uri="{FF2B5EF4-FFF2-40B4-BE49-F238E27FC236}">
                  <a16:creationId xmlns:a16="http://schemas.microsoft.com/office/drawing/2014/main" id="{3BDF44C7-FEBF-4A34-851B-E4F27880FCA3}"/>
                </a:ext>
              </a:extLst>
            </p:cNvPr>
            <p:cNvSpPr/>
            <p:nvPr/>
          </p:nvSpPr>
          <p:spPr bwMode="auto">
            <a:xfrm>
              <a:off x="2008188" y="2713038"/>
              <a:ext cx="257175" cy="342900"/>
            </a:xfrm>
            <a:custGeom>
              <a:avLst/>
              <a:gdLst>
                <a:gd name="T0" fmla="*/ 13 w 78"/>
                <a:gd name="T1" fmla="*/ 80 h 104"/>
                <a:gd name="T2" fmla="*/ 6 w 78"/>
                <a:gd name="T3" fmla="*/ 80 h 104"/>
                <a:gd name="T4" fmla="*/ 1 w 78"/>
                <a:gd name="T5" fmla="*/ 85 h 104"/>
                <a:gd name="T6" fmla="*/ 7 w 78"/>
                <a:gd name="T7" fmla="*/ 96 h 104"/>
                <a:gd name="T8" fmla="*/ 36 w 78"/>
                <a:gd name="T9" fmla="*/ 103 h 104"/>
                <a:gd name="T10" fmla="*/ 40 w 78"/>
                <a:gd name="T11" fmla="*/ 94 h 104"/>
                <a:gd name="T12" fmla="*/ 26 w 78"/>
                <a:gd name="T13" fmla="*/ 87 h 104"/>
                <a:gd name="T14" fmla="*/ 20 w 78"/>
                <a:gd name="T15" fmla="*/ 62 h 104"/>
                <a:gd name="T16" fmla="*/ 27 w 78"/>
                <a:gd name="T17" fmla="*/ 38 h 104"/>
                <a:gd name="T18" fmla="*/ 32 w 78"/>
                <a:gd name="T19" fmla="*/ 40 h 104"/>
                <a:gd name="T20" fmla="*/ 38 w 78"/>
                <a:gd name="T21" fmla="*/ 54 h 104"/>
                <a:gd name="T22" fmla="*/ 35 w 78"/>
                <a:gd name="T23" fmla="*/ 56 h 104"/>
                <a:gd name="T24" fmla="*/ 28 w 78"/>
                <a:gd name="T25" fmla="*/ 56 h 104"/>
                <a:gd name="T26" fmla="*/ 26 w 78"/>
                <a:gd name="T27" fmla="*/ 63 h 104"/>
                <a:gd name="T28" fmla="*/ 34 w 78"/>
                <a:gd name="T29" fmla="*/ 65 h 104"/>
                <a:gd name="T30" fmla="*/ 38 w 78"/>
                <a:gd name="T31" fmla="*/ 65 h 104"/>
                <a:gd name="T32" fmla="*/ 37 w 78"/>
                <a:gd name="T33" fmla="*/ 74 h 104"/>
                <a:gd name="T34" fmla="*/ 37 w 78"/>
                <a:gd name="T35" fmla="*/ 80 h 104"/>
                <a:gd name="T36" fmla="*/ 45 w 78"/>
                <a:gd name="T37" fmla="*/ 80 h 104"/>
                <a:gd name="T38" fmla="*/ 45 w 78"/>
                <a:gd name="T39" fmla="*/ 68 h 104"/>
                <a:gd name="T40" fmla="*/ 49 w 78"/>
                <a:gd name="T41" fmla="*/ 57 h 104"/>
                <a:gd name="T42" fmla="*/ 58 w 78"/>
                <a:gd name="T43" fmla="*/ 55 h 104"/>
                <a:gd name="T44" fmla="*/ 66 w 78"/>
                <a:gd name="T45" fmla="*/ 42 h 104"/>
                <a:gd name="T46" fmla="*/ 71 w 78"/>
                <a:gd name="T47" fmla="*/ 17 h 104"/>
                <a:gd name="T48" fmla="*/ 73 w 78"/>
                <a:gd name="T49" fmla="*/ 7 h 104"/>
                <a:gd name="T50" fmla="*/ 38 w 78"/>
                <a:gd name="T51" fmla="*/ 8 h 104"/>
                <a:gd name="T52" fmla="*/ 16 w 78"/>
                <a:gd name="T53" fmla="*/ 40 h 104"/>
                <a:gd name="T54" fmla="*/ 12 w 78"/>
                <a:gd name="T55" fmla="*/ 69 h 104"/>
                <a:gd name="T56" fmla="*/ 13 w 78"/>
                <a:gd name="T57" fmla="*/ 80 h 104"/>
                <a:gd name="T58" fmla="*/ 13 w 78"/>
                <a:gd name="T59" fmla="*/ 80 h 104"/>
                <a:gd name="T60" fmla="*/ 44 w 78"/>
                <a:gd name="T61" fmla="*/ 54 h 104"/>
                <a:gd name="T62" fmla="*/ 42 w 78"/>
                <a:gd name="T63" fmla="*/ 56 h 104"/>
                <a:gd name="T64" fmla="*/ 42 w 78"/>
                <a:gd name="T65" fmla="*/ 39 h 104"/>
                <a:gd name="T66" fmla="*/ 35 w 78"/>
                <a:gd name="T67" fmla="*/ 35 h 104"/>
                <a:gd name="T68" fmla="*/ 29 w 78"/>
                <a:gd name="T69" fmla="*/ 35 h 104"/>
                <a:gd name="T70" fmla="*/ 36 w 78"/>
                <a:gd name="T71" fmla="*/ 23 h 104"/>
                <a:gd name="T72" fmla="*/ 54 w 78"/>
                <a:gd name="T73" fmla="*/ 11 h 104"/>
                <a:gd name="T74" fmla="*/ 55 w 78"/>
                <a:gd name="T75" fmla="*/ 28 h 104"/>
                <a:gd name="T76" fmla="*/ 54 w 78"/>
                <a:gd name="T77" fmla="*/ 45 h 104"/>
                <a:gd name="T78" fmla="*/ 48 w 78"/>
                <a:gd name="T79" fmla="*/ 48 h 104"/>
                <a:gd name="T80" fmla="*/ 44 w 78"/>
                <a:gd name="T81" fmla="*/ 5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" h="104">
                  <a:moveTo>
                    <a:pt x="13" y="80"/>
                  </a:moveTo>
                  <a:cubicBezTo>
                    <a:pt x="12" y="81"/>
                    <a:pt x="9" y="79"/>
                    <a:pt x="6" y="80"/>
                  </a:cubicBezTo>
                  <a:cubicBezTo>
                    <a:pt x="3" y="82"/>
                    <a:pt x="2" y="84"/>
                    <a:pt x="1" y="85"/>
                  </a:cubicBezTo>
                  <a:cubicBezTo>
                    <a:pt x="0" y="87"/>
                    <a:pt x="1" y="92"/>
                    <a:pt x="7" y="96"/>
                  </a:cubicBezTo>
                  <a:cubicBezTo>
                    <a:pt x="12" y="100"/>
                    <a:pt x="32" y="104"/>
                    <a:pt x="36" y="103"/>
                  </a:cubicBezTo>
                  <a:cubicBezTo>
                    <a:pt x="40" y="102"/>
                    <a:pt x="43" y="94"/>
                    <a:pt x="40" y="94"/>
                  </a:cubicBezTo>
                  <a:cubicBezTo>
                    <a:pt x="36" y="93"/>
                    <a:pt x="28" y="91"/>
                    <a:pt x="26" y="87"/>
                  </a:cubicBezTo>
                  <a:cubicBezTo>
                    <a:pt x="23" y="83"/>
                    <a:pt x="19" y="76"/>
                    <a:pt x="20" y="62"/>
                  </a:cubicBezTo>
                  <a:cubicBezTo>
                    <a:pt x="20" y="48"/>
                    <a:pt x="25" y="40"/>
                    <a:pt x="27" y="38"/>
                  </a:cubicBezTo>
                  <a:cubicBezTo>
                    <a:pt x="29" y="37"/>
                    <a:pt x="32" y="39"/>
                    <a:pt x="32" y="40"/>
                  </a:cubicBezTo>
                  <a:cubicBezTo>
                    <a:pt x="33" y="41"/>
                    <a:pt x="37" y="53"/>
                    <a:pt x="38" y="54"/>
                  </a:cubicBezTo>
                  <a:cubicBezTo>
                    <a:pt x="38" y="54"/>
                    <a:pt x="38" y="58"/>
                    <a:pt x="35" y="56"/>
                  </a:cubicBezTo>
                  <a:cubicBezTo>
                    <a:pt x="33" y="55"/>
                    <a:pt x="30" y="54"/>
                    <a:pt x="28" y="56"/>
                  </a:cubicBezTo>
                  <a:cubicBezTo>
                    <a:pt x="25" y="57"/>
                    <a:pt x="23" y="60"/>
                    <a:pt x="26" y="63"/>
                  </a:cubicBezTo>
                  <a:cubicBezTo>
                    <a:pt x="29" y="66"/>
                    <a:pt x="32" y="65"/>
                    <a:pt x="34" y="65"/>
                  </a:cubicBezTo>
                  <a:cubicBezTo>
                    <a:pt x="35" y="64"/>
                    <a:pt x="39" y="63"/>
                    <a:pt x="38" y="65"/>
                  </a:cubicBezTo>
                  <a:cubicBezTo>
                    <a:pt x="37" y="67"/>
                    <a:pt x="37" y="74"/>
                    <a:pt x="37" y="74"/>
                  </a:cubicBezTo>
                  <a:cubicBezTo>
                    <a:pt x="37" y="74"/>
                    <a:pt x="34" y="78"/>
                    <a:pt x="37" y="80"/>
                  </a:cubicBezTo>
                  <a:cubicBezTo>
                    <a:pt x="40" y="82"/>
                    <a:pt x="45" y="82"/>
                    <a:pt x="45" y="80"/>
                  </a:cubicBezTo>
                  <a:cubicBezTo>
                    <a:pt x="45" y="78"/>
                    <a:pt x="45" y="72"/>
                    <a:pt x="45" y="68"/>
                  </a:cubicBezTo>
                  <a:cubicBezTo>
                    <a:pt x="46" y="65"/>
                    <a:pt x="47" y="59"/>
                    <a:pt x="49" y="57"/>
                  </a:cubicBezTo>
                  <a:cubicBezTo>
                    <a:pt x="52" y="56"/>
                    <a:pt x="54" y="57"/>
                    <a:pt x="58" y="55"/>
                  </a:cubicBezTo>
                  <a:cubicBezTo>
                    <a:pt x="61" y="52"/>
                    <a:pt x="66" y="46"/>
                    <a:pt x="66" y="42"/>
                  </a:cubicBezTo>
                  <a:cubicBezTo>
                    <a:pt x="66" y="39"/>
                    <a:pt x="69" y="20"/>
                    <a:pt x="71" y="17"/>
                  </a:cubicBezTo>
                  <a:cubicBezTo>
                    <a:pt x="73" y="14"/>
                    <a:pt x="78" y="12"/>
                    <a:pt x="73" y="7"/>
                  </a:cubicBezTo>
                  <a:cubicBezTo>
                    <a:pt x="68" y="2"/>
                    <a:pt x="48" y="0"/>
                    <a:pt x="38" y="8"/>
                  </a:cubicBezTo>
                  <a:cubicBezTo>
                    <a:pt x="29" y="15"/>
                    <a:pt x="21" y="26"/>
                    <a:pt x="16" y="40"/>
                  </a:cubicBezTo>
                  <a:cubicBezTo>
                    <a:pt x="11" y="54"/>
                    <a:pt x="10" y="62"/>
                    <a:pt x="12" y="69"/>
                  </a:cubicBezTo>
                  <a:cubicBezTo>
                    <a:pt x="14" y="77"/>
                    <a:pt x="15" y="79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lose/>
                  <a:moveTo>
                    <a:pt x="44" y="54"/>
                  </a:moveTo>
                  <a:cubicBezTo>
                    <a:pt x="44" y="54"/>
                    <a:pt x="43" y="54"/>
                    <a:pt x="42" y="56"/>
                  </a:cubicBezTo>
                  <a:cubicBezTo>
                    <a:pt x="42" y="57"/>
                    <a:pt x="42" y="44"/>
                    <a:pt x="42" y="39"/>
                  </a:cubicBezTo>
                  <a:cubicBezTo>
                    <a:pt x="42" y="34"/>
                    <a:pt x="38" y="34"/>
                    <a:pt x="35" y="35"/>
                  </a:cubicBezTo>
                  <a:cubicBezTo>
                    <a:pt x="31" y="35"/>
                    <a:pt x="31" y="35"/>
                    <a:pt x="29" y="35"/>
                  </a:cubicBezTo>
                  <a:cubicBezTo>
                    <a:pt x="31" y="31"/>
                    <a:pt x="33" y="28"/>
                    <a:pt x="36" y="23"/>
                  </a:cubicBezTo>
                  <a:cubicBezTo>
                    <a:pt x="40" y="17"/>
                    <a:pt x="46" y="11"/>
                    <a:pt x="54" y="11"/>
                  </a:cubicBezTo>
                  <a:cubicBezTo>
                    <a:pt x="58" y="10"/>
                    <a:pt x="56" y="24"/>
                    <a:pt x="55" y="28"/>
                  </a:cubicBezTo>
                  <a:cubicBezTo>
                    <a:pt x="55" y="31"/>
                    <a:pt x="55" y="43"/>
                    <a:pt x="54" y="45"/>
                  </a:cubicBezTo>
                  <a:cubicBezTo>
                    <a:pt x="54" y="48"/>
                    <a:pt x="52" y="47"/>
                    <a:pt x="48" y="48"/>
                  </a:cubicBezTo>
                  <a:cubicBezTo>
                    <a:pt x="45" y="49"/>
                    <a:pt x="44" y="54"/>
                    <a:pt x="4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ṧḻíḓé">
              <a:extLst>
                <a:ext uri="{FF2B5EF4-FFF2-40B4-BE49-F238E27FC236}">
                  <a16:creationId xmlns:a16="http://schemas.microsoft.com/office/drawing/2014/main" id="{7DDE52DB-A8A2-418C-A706-0A8117F95E44}"/>
                </a:ext>
              </a:extLst>
            </p:cNvPr>
            <p:cNvSpPr/>
            <p:nvPr/>
          </p:nvSpPr>
          <p:spPr bwMode="auto">
            <a:xfrm>
              <a:off x="2540001" y="2389188"/>
              <a:ext cx="98425" cy="225425"/>
            </a:xfrm>
            <a:custGeom>
              <a:avLst/>
              <a:gdLst>
                <a:gd name="T0" fmla="*/ 4 w 30"/>
                <a:gd name="T1" fmla="*/ 2 h 68"/>
                <a:gd name="T2" fmla="*/ 2 w 30"/>
                <a:gd name="T3" fmla="*/ 10 h 68"/>
                <a:gd name="T4" fmla="*/ 10 w 30"/>
                <a:gd name="T5" fmla="*/ 22 h 68"/>
                <a:gd name="T6" fmla="*/ 19 w 30"/>
                <a:gd name="T7" fmla="*/ 50 h 68"/>
                <a:gd name="T8" fmla="*/ 20 w 30"/>
                <a:gd name="T9" fmla="*/ 60 h 68"/>
                <a:gd name="T10" fmla="*/ 25 w 30"/>
                <a:gd name="T11" fmla="*/ 67 h 68"/>
                <a:gd name="T12" fmla="*/ 27 w 30"/>
                <a:gd name="T13" fmla="*/ 58 h 68"/>
                <a:gd name="T14" fmla="*/ 19 w 30"/>
                <a:gd name="T15" fmla="*/ 30 h 68"/>
                <a:gd name="T16" fmla="*/ 14 w 30"/>
                <a:gd name="T17" fmla="*/ 15 h 68"/>
                <a:gd name="T18" fmla="*/ 11 w 30"/>
                <a:gd name="T19" fmla="*/ 6 h 68"/>
                <a:gd name="T20" fmla="*/ 4 w 30"/>
                <a:gd name="T21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8">
                  <a:moveTo>
                    <a:pt x="4" y="2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4"/>
                    <a:pt x="8" y="13"/>
                    <a:pt x="10" y="22"/>
                  </a:cubicBezTo>
                  <a:cubicBezTo>
                    <a:pt x="13" y="30"/>
                    <a:pt x="18" y="47"/>
                    <a:pt x="19" y="50"/>
                  </a:cubicBezTo>
                  <a:cubicBezTo>
                    <a:pt x="20" y="53"/>
                    <a:pt x="20" y="58"/>
                    <a:pt x="20" y="60"/>
                  </a:cubicBezTo>
                  <a:cubicBezTo>
                    <a:pt x="20" y="62"/>
                    <a:pt x="21" y="68"/>
                    <a:pt x="25" y="67"/>
                  </a:cubicBezTo>
                  <a:cubicBezTo>
                    <a:pt x="30" y="66"/>
                    <a:pt x="28" y="61"/>
                    <a:pt x="27" y="58"/>
                  </a:cubicBezTo>
                  <a:cubicBezTo>
                    <a:pt x="27" y="55"/>
                    <a:pt x="21" y="33"/>
                    <a:pt x="19" y="30"/>
                  </a:cubicBezTo>
                  <a:cubicBezTo>
                    <a:pt x="18" y="27"/>
                    <a:pt x="15" y="18"/>
                    <a:pt x="14" y="15"/>
                  </a:cubicBezTo>
                  <a:cubicBezTo>
                    <a:pt x="14" y="12"/>
                    <a:pt x="14" y="9"/>
                    <a:pt x="11" y="6"/>
                  </a:cubicBezTo>
                  <a:cubicBezTo>
                    <a:pt x="9" y="4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śḷïḓê">
              <a:extLst>
                <a:ext uri="{FF2B5EF4-FFF2-40B4-BE49-F238E27FC236}">
                  <a16:creationId xmlns:a16="http://schemas.microsoft.com/office/drawing/2014/main" id="{049B4209-EC5A-48B2-A77F-DD3F04ED348F}"/>
                </a:ext>
              </a:extLst>
            </p:cNvPr>
            <p:cNvSpPr/>
            <p:nvPr/>
          </p:nvSpPr>
          <p:spPr bwMode="auto">
            <a:xfrm>
              <a:off x="2608263" y="2376488"/>
              <a:ext cx="69850" cy="128588"/>
            </a:xfrm>
            <a:custGeom>
              <a:avLst/>
              <a:gdLst>
                <a:gd name="T0" fmla="*/ 4 w 21"/>
                <a:gd name="T1" fmla="*/ 1 h 39"/>
                <a:gd name="T2" fmla="*/ 0 w 21"/>
                <a:gd name="T3" fmla="*/ 5 h 39"/>
                <a:gd name="T4" fmla="*/ 4 w 21"/>
                <a:gd name="T5" fmla="*/ 13 h 39"/>
                <a:gd name="T6" fmla="*/ 9 w 21"/>
                <a:gd name="T7" fmla="*/ 19 h 39"/>
                <a:gd name="T8" fmla="*/ 17 w 21"/>
                <a:gd name="T9" fmla="*/ 38 h 39"/>
                <a:gd name="T10" fmla="*/ 21 w 21"/>
                <a:gd name="T11" fmla="*/ 32 h 39"/>
                <a:gd name="T12" fmla="*/ 19 w 21"/>
                <a:gd name="T13" fmla="*/ 21 h 39"/>
                <a:gd name="T14" fmla="*/ 16 w 21"/>
                <a:gd name="T15" fmla="*/ 14 h 39"/>
                <a:gd name="T16" fmla="*/ 11 w 21"/>
                <a:gd name="T17" fmla="*/ 3 h 39"/>
                <a:gd name="T18" fmla="*/ 4 w 21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9">
                  <a:moveTo>
                    <a:pt x="4" y="1"/>
                  </a:moveTo>
                  <a:cubicBezTo>
                    <a:pt x="2" y="2"/>
                    <a:pt x="0" y="2"/>
                    <a:pt x="0" y="5"/>
                  </a:cubicBezTo>
                  <a:cubicBezTo>
                    <a:pt x="0" y="8"/>
                    <a:pt x="3" y="11"/>
                    <a:pt x="4" y="13"/>
                  </a:cubicBezTo>
                  <a:cubicBezTo>
                    <a:pt x="6" y="15"/>
                    <a:pt x="8" y="17"/>
                    <a:pt x="9" y="19"/>
                  </a:cubicBezTo>
                  <a:cubicBezTo>
                    <a:pt x="9" y="22"/>
                    <a:pt x="15" y="37"/>
                    <a:pt x="17" y="38"/>
                  </a:cubicBezTo>
                  <a:cubicBezTo>
                    <a:pt x="19" y="39"/>
                    <a:pt x="21" y="36"/>
                    <a:pt x="21" y="32"/>
                  </a:cubicBezTo>
                  <a:cubicBezTo>
                    <a:pt x="21" y="28"/>
                    <a:pt x="20" y="23"/>
                    <a:pt x="19" y="21"/>
                  </a:cubicBezTo>
                  <a:cubicBezTo>
                    <a:pt x="17" y="20"/>
                    <a:pt x="16" y="17"/>
                    <a:pt x="16" y="14"/>
                  </a:cubicBezTo>
                  <a:cubicBezTo>
                    <a:pt x="16" y="10"/>
                    <a:pt x="13" y="6"/>
                    <a:pt x="11" y="3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ṧļîḓè">
              <a:extLst>
                <a:ext uri="{FF2B5EF4-FFF2-40B4-BE49-F238E27FC236}">
                  <a16:creationId xmlns:a16="http://schemas.microsoft.com/office/drawing/2014/main" id="{6A405011-B0A1-4DE4-9205-13C879A5AE1D}"/>
                </a:ext>
              </a:extLst>
            </p:cNvPr>
            <p:cNvSpPr/>
            <p:nvPr/>
          </p:nvSpPr>
          <p:spPr bwMode="auto">
            <a:xfrm>
              <a:off x="2644776" y="2263775"/>
              <a:ext cx="155575" cy="300038"/>
            </a:xfrm>
            <a:custGeom>
              <a:avLst/>
              <a:gdLst>
                <a:gd name="T0" fmla="*/ 7 w 47"/>
                <a:gd name="T1" fmla="*/ 0 h 91"/>
                <a:gd name="T2" fmla="*/ 1 w 47"/>
                <a:gd name="T3" fmla="*/ 3 h 91"/>
                <a:gd name="T4" fmla="*/ 4 w 47"/>
                <a:gd name="T5" fmla="*/ 10 h 91"/>
                <a:gd name="T6" fmla="*/ 8 w 47"/>
                <a:gd name="T7" fmla="*/ 18 h 91"/>
                <a:gd name="T8" fmla="*/ 20 w 47"/>
                <a:gd name="T9" fmla="*/ 45 h 91"/>
                <a:gd name="T10" fmla="*/ 29 w 47"/>
                <a:gd name="T11" fmla="*/ 67 h 91"/>
                <a:gd name="T12" fmla="*/ 41 w 47"/>
                <a:gd name="T13" fmla="*/ 89 h 91"/>
                <a:gd name="T14" fmla="*/ 44 w 47"/>
                <a:gd name="T15" fmla="*/ 81 h 91"/>
                <a:gd name="T16" fmla="*/ 38 w 47"/>
                <a:gd name="T17" fmla="*/ 73 h 91"/>
                <a:gd name="T18" fmla="*/ 20 w 47"/>
                <a:gd name="T19" fmla="*/ 32 h 91"/>
                <a:gd name="T20" fmla="*/ 16 w 47"/>
                <a:gd name="T21" fmla="*/ 16 h 91"/>
                <a:gd name="T22" fmla="*/ 16 w 47"/>
                <a:gd name="T23" fmla="*/ 5 h 91"/>
                <a:gd name="T24" fmla="*/ 7 w 47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91">
                  <a:moveTo>
                    <a:pt x="7" y="0"/>
                  </a:move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8"/>
                    <a:pt x="4" y="10"/>
                  </a:cubicBezTo>
                  <a:cubicBezTo>
                    <a:pt x="6" y="13"/>
                    <a:pt x="8" y="16"/>
                    <a:pt x="8" y="18"/>
                  </a:cubicBezTo>
                  <a:cubicBezTo>
                    <a:pt x="9" y="20"/>
                    <a:pt x="18" y="40"/>
                    <a:pt x="20" y="45"/>
                  </a:cubicBezTo>
                  <a:cubicBezTo>
                    <a:pt x="22" y="50"/>
                    <a:pt x="26" y="61"/>
                    <a:pt x="29" y="67"/>
                  </a:cubicBezTo>
                  <a:cubicBezTo>
                    <a:pt x="32" y="74"/>
                    <a:pt x="37" y="86"/>
                    <a:pt x="41" y="89"/>
                  </a:cubicBezTo>
                  <a:cubicBezTo>
                    <a:pt x="45" y="91"/>
                    <a:pt x="47" y="84"/>
                    <a:pt x="44" y="81"/>
                  </a:cubicBezTo>
                  <a:cubicBezTo>
                    <a:pt x="42" y="78"/>
                    <a:pt x="42" y="79"/>
                    <a:pt x="38" y="73"/>
                  </a:cubicBezTo>
                  <a:cubicBezTo>
                    <a:pt x="35" y="67"/>
                    <a:pt x="21" y="34"/>
                    <a:pt x="20" y="32"/>
                  </a:cubicBezTo>
                  <a:cubicBezTo>
                    <a:pt x="19" y="29"/>
                    <a:pt x="16" y="19"/>
                    <a:pt x="16" y="16"/>
                  </a:cubicBezTo>
                  <a:cubicBezTo>
                    <a:pt x="16" y="12"/>
                    <a:pt x="18" y="8"/>
                    <a:pt x="16" y="5"/>
                  </a:cubicBezTo>
                  <a:cubicBezTo>
                    <a:pt x="15" y="2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ṣľîḑê">
              <a:extLst>
                <a:ext uri="{FF2B5EF4-FFF2-40B4-BE49-F238E27FC236}">
                  <a16:creationId xmlns:a16="http://schemas.microsoft.com/office/drawing/2014/main" id="{CFDA81B2-3C65-4970-AF33-91A10F18C428}"/>
                </a:ext>
              </a:extLst>
            </p:cNvPr>
            <p:cNvSpPr/>
            <p:nvPr/>
          </p:nvSpPr>
          <p:spPr bwMode="auto">
            <a:xfrm>
              <a:off x="3508376" y="2495550"/>
              <a:ext cx="69850" cy="111125"/>
            </a:xfrm>
            <a:custGeom>
              <a:avLst/>
              <a:gdLst>
                <a:gd name="T0" fmla="*/ 0 w 21"/>
                <a:gd name="T1" fmla="*/ 11 h 34"/>
                <a:gd name="T2" fmla="*/ 12 w 21"/>
                <a:gd name="T3" fmla="*/ 33 h 34"/>
                <a:gd name="T4" fmla="*/ 19 w 21"/>
                <a:gd name="T5" fmla="*/ 21 h 34"/>
                <a:gd name="T6" fmla="*/ 6 w 21"/>
                <a:gd name="T7" fmla="*/ 5 h 34"/>
                <a:gd name="T8" fmla="*/ 0 w 21"/>
                <a:gd name="T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4">
                  <a:moveTo>
                    <a:pt x="0" y="11"/>
                  </a:moveTo>
                  <a:cubicBezTo>
                    <a:pt x="1" y="16"/>
                    <a:pt x="3" y="32"/>
                    <a:pt x="12" y="33"/>
                  </a:cubicBezTo>
                  <a:cubicBezTo>
                    <a:pt x="20" y="34"/>
                    <a:pt x="21" y="24"/>
                    <a:pt x="19" y="21"/>
                  </a:cubicBezTo>
                  <a:cubicBezTo>
                    <a:pt x="17" y="17"/>
                    <a:pt x="6" y="5"/>
                    <a:pt x="6" y="5"/>
                  </a:cubicBezTo>
                  <a:cubicBezTo>
                    <a:pt x="1" y="0"/>
                    <a:pt x="0" y="7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S1îdè">
              <a:extLst>
                <a:ext uri="{FF2B5EF4-FFF2-40B4-BE49-F238E27FC236}">
                  <a16:creationId xmlns:a16="http://schemas.microsoft.com/office/drawing/2014/main" id="{D92915AB-9C9E-448C-A5C7-2F70ED015089}"/>
                </a:ext>
              </a:extLst>
            </p:cNvPr>
            <p:cNvSpPr/>
            <p:nvPr/>
          </p:nvSpPr>
          <p:spPr bwMode="auto">
            <a:xfrm>
              <a:off x="3967163" y="2887663"/>
              <a:ext cx="274638" cy="192088"/>
            </a:xfrm>
            <a:custGeom>
              <a:avLst/>
              <a:gdLst>
                <a:gd name="T0" fmla="*/ 50 w 83"/>
                <a:gd name="T1" fmla="*/ 1 h 58"/>
                <a:gd name="T2" fmla="*/ 47 w 83"/>
                <a:gd name="T3" fmla="*/ 4 h 58"/>
                <a:gd name="T4" fmla="*/ 44 w 83"/>
                <a:gd name="T5" fmla="*/ 8 h 58"/>
                <a:gd name="T6" fmla="*/ 35 w 83"/>
                <a:gd name="T7" fmla="*/ 10 h 58"/>
                <a:gd name="T8" fmla="*/ 29 w 83"/>
                <a:gd name="T9" fmla="*/ 12 h 58"/>
                <a:gd name="T10" fmla="*/ 25 w 83"/>
                <a:gd name="T11" fmla="*/ 16 h 58"/>
                <a:gd name="T12" fmla="*/ 27 w 83"/>
                <a:gd name="T13" fmla="*/ 18 h 58"/>
                <a:gd name="T14" fmla="*/ 29 w 83"/>
                <a:gd name="T15" fmla="*/ 20 h 58"/>
                <a:gd name="T16" fmla="*/ 28 w 83"/>
                <a:gd name="T17" fmla="*/ 23 h 58"/>
                <a:gd name="T18" fmla="*/ 25 w 83"/>
                <a:gd name="T19" fmla="*/ 21 h 58"/>
                <a:gd name="T20" fmla="*/ 12 w 83"/>
                <a:gd name="T21" fmla="*/ 8 h 58"/>
                <a:gd name="T22" fmla="*/ 8 w 83"/>
                <a:gd name="T23" fmla="*/ 3 h 58"/>
                <a:gd name="T24" fmla="*/ 5 w 83"/>
                <a:gd name="T25" fmla="*/ 0 h 58"/>
                <a:gd name="T26" fmla="*/ 0 w 83"/>
                <a:gd name="T27" fmla="*/ 3 h 58"/>
                <a:gd name="T28" fmla="*/ 2 w 83"/>
                <a:gd name="T29" fmla="*/ 10 h 58"/>
                <a:gd name="T30" fmla="*/ 13 w 83"/>
                <a:gd name="T31" fmla="*/ 17 h 58"/>
                <a:gd name="T32" fmla="*/ 25 w 83"/>
                <a:gd name="T33" fmla="*/ 27 h 58"/>
                <a:gd name="T34" fmla="*/ 37 w 83"/>
                <a:gd name="T35" fmla="*/ 42 h 58"/>
                <a:gd name="T36" fmla="*/ 35 w 83"/>
                <a:gd name="T37" fmla="*/ 47 h 58"/>
                <a:gd name="T38" fmla="*/ 30 w 83"/>
                <a:gd name="T39" fmla="*/ 44 h 58"/>
                <a:gd name="T40" fmla="*/ 28 w 83"/>
                <a:gd name="T41" fmla="*/ 44 h 58"/>
                <a:gd name="T42" fmla="*/ 31 w 83"/>
                <a:gd name="T43" fmla="*/ 49 h 58"/>
                <a:gd name="T44" fmla="*/ 36 w 83"/>
                <a:gd name="T45" fmla="*/ 58 h 58"/>
                <a:gd name="T46" fmla="*/ 43 w 83"/>
                <a:gd name="T47" fmla="*/ 48 h 58"/>
                <a:gd name="T48" fmla="*/ 38 w 83"/>
                <a:gd name="T49" fmla="*/ 37 h 58"/>
                <a:gd name="T50" fmla="*/ 40 w 83"/>
                <a:gd name="T51" fmla="*/ 35 h 58"/>
                <a:gd name="T52" fmla="*/ 49 w 83"/>
                <a:gd name="T53" fmla="*/ 38 h 58"/>
                <a:gd name="T54" fmla="*/ 55 w 83"/>
                <a:gd name="T55" fmla="*/ 38 h 58"/>
                <a:gd name="T56" fmla="*/ 59 w 83"/>
                <a:gd name="T57" fmla="*/ 32 h 58"/>
                <a:gd name="T58" fmla="*/ 64 w 83"/>
                <a:gd name="T59" fmla="*/ 33 h 58"/>
                <a:gd name="T60" fmla="*/ 71 w 83"/>
                <a:gd name="T61" fmla="*/ 36 h 58"/>
                <a:gd name="T62" fmla="*/ 72 w 83"/>
                <a:gd name="T63" fmla="*/ 30 h 58"/>
                <a:gd name="T64" fmla="*/ 76 w 83"/>
                <a:gd name="T65" fmla="*/ 29 h 58"/>
                <a:gd name="T66" fmla="*/ 79 w 83"/>
                <a:gd name="T67" fmla="*/ 31 h 58"/>
                <a:gd name="T68" fmla="*/ 82 w 83"/>
                <a:gd name="T69" fmla="*/ 27 h 58"/>
                <a:gd name="T70" fmla="*/ 81 w 83"/>
                <a:gd name="T71" fmla="*/ 22 h 58"/>
                <a:gd name="T72" fmla="*/ 75 w 83"/>
                <a:gd name="T73" fmla="*/ 24 h 58"/>
                <a:gd name="T74" fmla="*/ 71 w 83"/>
                <a:gd name="T75" fmla="*/ 26 h 58"/>
                <a:gd name="T76" fmla="*/ 69 w 83"/>
                <a:gd name="T77" fmla="*/ 27 h 58"/>
                <a:gd name="T78" fmla="*/ 65 w 83"/>
                <a:gd name="T79" fmla="*/ 26 h 58"/>
                <a:gd name="T80" fmla="*/ 61 w 83"/>
                <a:gd name="T81" fmla="*/ 23 h 58"/>
                <a:gd name="T82" fmla="*/ 56 w 83"/>
                <a:gd name="T83" fmla="*/ 25 h 58"/>
                <a:gd name="T84" fmla="*/ 54 w 83"/>
                <a:gd name="T85" fmla="*/ 28 h 58"/>
                <a:gd name="T86" fmla="*/ 42 w 83"/>
                <a:gd name="T87" fmla="*/ 28 h 58"/>
                <a:gd name="T88" fmla="*/ 41 w 83"/>
                <a:gd name="T89" fmla="*/ 31 h 58"/>
                <a:gd name="T90" fmla="*/ 36 w 83"/>
                <a:gd name="T91" fmla="*/ 32 h 58"/>
                <a:gd name="T92" fmla="*/ 32 w 83"/>
                <a:gd name="T93" fmla="*/ 28 h 58"/>
                <a:gd name="T94" fmla="*/ 34 w 83"/>
                <a:gd name="T95" fmla="*/ 25 h 58"/>
                <a:gd name="T96" fmla="*/ 43 w 83"/>
                <a:gd name="T97" fmla="*/ 24 h 58"/>
                <a:gd name="T98" fmla="*/ 46 w 83"/>
                <a:gd name="T99" fmla="*/ 23 h 58"/>
                <a:gd name="T100" fmla="*/ 47 w 83"/>
                <a:gd name="T101" fmla="*/ 20 h 58"/>
                <a:gd name="T102" fmla="*/ 47 w 83"/>
                <a:gd name="T103" fmla="*/ 18 h 58"/>
                <a:gd name="T104" fmla="*/ 63 w 83"/>
                <a:gd name="T105" fmla="*/ 17 h 58"/>
                <a:gd name="T106" fmla="*/ 68 w 83"/>
                <a:gd name="T107" fmla="*/ 13 h 58"/>
                <a:gd name="T108" fmla="*/ 63 w 83"/>
                <a:gd name="T109" fmla="*/ 8 h 58"/>
                <a:gd name="T110" fmla="*/ 58 w 83"/>
                <a:gd name="T111" fmla="*/ 13 h 58"/>
                <a:gd name="T112" fmla="*/ 49 w 83"/>
                <a:gd name="T113" fmla="*/ 16 h 58"/>
                <a:gd name="T114" fmla="*/ 42 w 83"/>
                <a:gd name="T115" fmla="*/ 17 h 58"/>
                <a:gd name="T116" fmla="*/ 40 w 83"/>
                <a:gd name="T117" fmla="*/ 13 h 58"/>
                <a:gd name="T118" fmla="*/ 51 w 83"/>
                <a:gd name="T119" fmla="*/ 10 h 58"/>
                <a:gd name="T120" fmla="*/ 54 w 83"/>
                <a:gd name="T121" fmla="*/ 2 h 58"/>
                <a:gd name="T122" fmla="*/ 50 w 83"/>
                <a:gd name="T12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" h="58">
                  <a:moveTo>
                    <a:pt x="50" y="1"/>
                  </a:moveTo>
                  <a:cubicBezTo>
                    <a:pt x="50" y="1"/>
                    <a:pt x="48" y="3"/>
                    <a:pt x="47" y="4"/>
                  </a:cubicBezTo>
                  <a:cubicBezTo>
                    <a:pt x="47" y="5"/>
                    <a:pt x="45" y="8"/>
                    <a:pt x="44" y="8"/>
                  </a:cubicBezTo>
                  <a:cubicBezTo>
                    <a:pt x="43" y="8"/>
                    <a:pt x="37" y="10"/>
                    <a:pt x="35" y="10"/>
                  </a:cubicBezTo>
                  <a:cubicBezTo>
                    <a:pt x="34" y="10"/>
                    <a:pt x="29" y="11"/>
                    <a:pt x="29" y="12"/>
                  </a:cubicBezTo>
                  <a:cubicBezTo>
                    <a:pt x="28" y="14"/>
                    <a:pt x="25" y="16"/>
                    <a:pt x="25" y="16"/>
                  </a:cubicBezTo>
                  <a:cubicBezTo>
                    <a:pt x="25" y="16"/>
                    <a:pt x="25" y="18"/>
                    <a:pt x="27" y="18"/>
                  </a:cubicBezTo>
                  <a:cubicBezTo>
                    <a:pt x="29" y="18"/>
                    <a:pt x="29" y="20"/>
                    <a:pt x="29" y="20"/>
                  </a:cubicBezTo>
                  <a:cubicBezTo>
                    <a:pt x="29" y="20"/>
                    <a:pt x="29" y="24"/>
                    <a:pt x="28" y="23"/>
                  </a:cubicBezTo>
                  <a:cubicBezTo>
                    <a:pt x="27" y="22"/>
                    <a:pt x="27" y="23"/>
                    <a:pt x="25" y="21"/>
                  </a:cubicBezTo>
                  <a:cubicBezTo>
                    <a:pt x="24" y="20"/>
                    <a:pt x="12" y="8"/>
                    <a:pt x="12" y="8"/>
                  </a:cubicBezTo>
                  <a:cubicBezTo>
                    <a:pt x="12" y="8"/>
                    <a:pt x="9" y="4"/>
                    <a:pt x="8" y="3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5" y="13"/>
                    <a:pt x="10" y="15"/>
                    <a:pt x="13" y="17"/>
                  </a:cubicBezTo>
                  <a:cubicBezTo>
                    <a:pt x="18" y="20"/>
                    <a:pt x="22" y="24"/>
                    <a:pt x="25" y="27"/>
                  </a:cubicBezTo>
                  <a:cubicBezTo>
                    <a:pt x="28" y="31"/>
                    <a:pt x="35" y="38"/>
                    <a:pt x="37" y="42"/>
                  </a:cubicBezTo>
                  <a:cubicBezTo>
                    <a:pt x="38" y="46"/>
                    <a:pt x="37" y="47"/>
                    <a:pt x="35" y="47"/>
                  </a:cubicBezTo>
                  <a:cubicBezTo>
                    <a:pt x="34" y="47"/>
                    <a:pt x="31" y="45"/>
                    <a:pt x="30" y="44"/>
                  </a:cubicBezTo>
                  <a:cubicBezTo>
                    <a:pt x="29" y="43"/>
                    <a:pt x="28" y="44"/>
                    <a:pt x="28" y="44"/>
                  </a:cubicBezTo>
                  <a:cubicBezTo>
                    <a:pt x="28" y="44"/>
                    <a:pt x="28" y="45"/>
                    <a:pt x="31" y="49"/>
                  </a:cubicBezTo>
                  <a:cubicBezTo>
                    <a:pt x="33" y="52"/>
                    <a:pt x="34" y="57"/>
                    <a:pt x="36" y="58"/>
                  </a:cubicBezTo>
                  <a:cubicBezTo>
                    <a:pt x="37" y="58"/>
                    <a:pt x="45" y="53"/>
                    <a:pt x="43" y="48"/>
                  </a:cubicBezTo>
                  <a:cubicBezTo>
                    <a:pt x="42" y="43"/>
                    <a:pt x="39" y="38"/>
                    <a:pt x="38" y="37"/>
                  </a:cubicBezTo>
                  <a:cubicBezTo>
                    <a:pt x="37" y="36"/>
                    <a:pt x="38" y="34"/>
                    <a:pt x="40" y="35"/>
                  </a:cubicBezTo>
                  <a:cubicBezTo>
                    <a:pt x="42" y="36"/>
                    <a:pt x="45" y="38"/>
                    <a:pt x="49" y="38"/>
                  </a:cubicBezTo>
                  <a:cubicBezTo>
                    <a:pt x="53" y="38"/>
                    <a:pt x="54" y="39"/>
                    <a:pt x="55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0" y="31"/>
                    <a:pt x="62" y="31"/>
                    <a:pt x="64" y="33"/>
                  </a:cubicBezTo>
                  <a:cubicBezTo>
                    <a:pt x="66" y="36"/>
                    <a:pt x="69" y="38"/>
                    <a:pt x="71" y="36"/>
                  </a:cubicBezTo>
                  <a:cubicBezTo>
                    <a:pt x="72" y="33"/>
                    <a:pt x="70" y="30"/>
                    <a:pt x="72" y="30"/>
                  </a:cubicBezTo>
                  <a:cubicBezTo>
                    <a:pt x="74" y="29"/>
                    <a:pt x="75" y="27"/>
                    <a:pt x="76" y="29"/>
                  </a:cubicBezTo>
                  <a:cubicBezTo>
                    <a:pt x="77" y="30"/>
                    <a:pt x="78" y="32"/>
                    <a:pt x="79" y="31"/>
                  </a:cubicBezTo>
                  <a:cubicBezTo>
                    <a:pt x="79" y="30"/>
                    <a:pt x="81" y="29"/>
                    <a:pt x="82" y="27"/>
                  </a:cubicBezTo>
                  <a:cubicBezTo>
                    <a:pt x="83" y="25"/>
                    <a:pt x="82" y="22"/>
                    <a:pt x="81" y="22"/>
                  </a:cubicBezTo>
                  <a:cubicBezTo>
                    <a:pt x="79" y="23"/>
                    <a:pt x="76" y="23"/>
                    <a:pt x="75" y="24"/>
                  </a:cubicBezTo>
                  <a:cubicBezTo>
                    <a:pt x="74" y="24"/>
                    <a:pt x="72" y="24"/>
                    <a:pt x="71" y="26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8" y="27"/>
                    <a:pt x="66" y="28"/>
                    <a:pt x="65" y="26"/>
                  </a:cubicBezTo>
                  <a:cubicBezTo>
                    <a:pt x="63" y="25"/>
                    <a:pt x="63" y="23"/>
                    <a:pt x="61" y="23"/>
                  </a:cubicBezTo>
                  <a:cubicBezTo>
                    <a:pt x="60" y="23"/>
                    <a:pt x="56" y="24"/>
                    <a:pt x="56" y="25"/>
                  </a:cubicBezTo>
                  <a:cubicBezTo>
                    <a:pt x="55" y="26"/>
                    <a:pt x="57" y="28"/>
                    <a:pt x="54" y="28"/>
                  </a:cubicBezTo>
                  <a:cubicBezTo>
                    <a:pt x="51" y="28"/>
                    <a:pt x="43" y="27"/>
                    <a:pt x="42" y="28"/>
                  </a:cubicBezTo>
                  <a:cubicBezTo>
                    <a:pt x="41" y="28"/>
                    <a:pt x="42" y="30"/>
                    <a:pt x="41" y="31"/>
                  </a:cubicBezTo>
                  <a:cubicBezTo>
                    <a:pt x="39" y="31"/>
                    <a:pt x="37" y="33"/>
                    <a:pt x="36" y="32"/>
                  </a:cubicBezTo>
                  <a:cubicBezTo>
                    <a:pt x="35" y="31"/>
                    <a:pt x="32" y="28"/>
                    <a:pt x="32" y="28"/>
                  </a:cubicBezTo>
                  <a:cubicBezTo>
                    <a:pt x="32" y="28"/>
                    <a:pt x="30" y="25"/>
                    <a:pt x="34" y="25"/>
                  </a:cubicBezTo>
                  <a:cubicBezTo>
                    <a:pt x="37" y="25"/>
                    <a:pt x="42" y="24"/>
                    <a:pt x="43" y="24"/>
                  </a:cubicBezTo>
                  <a:cubicBezTo>
                    <a:pt x="44" y="24"/>
                    <a:pt x="46" y="24"/>
                    <a:pt x="46" y="23"/>
                  </a:cubicBezTo>
                  <a:cubicBezTo>
                    <a:pt x="45" y="21"/>
                    <a:pt x="48" y="22"/>
                    <a:pt x="47" y="20"/>
                  </a:cubicBezTo>
                  <a:cubicBezTo>
                    <a:pt x="46" y="19"/>
                    <a:pt x="45" y="18"/>
                    <a:pt x="47" y="18"/>
                  </a:cubicBezTo>
                  <a:cubicBezTo>
                    <a:pt x="50" y="17"/>
                    <a:pt x="58" y="18"/>
                    <a:pt x="63" y="17"/>
                  </a:cubicBezTo>
                  <a:cubicBezTo>
                    <a:pt x="67" y="16"/>
                    <a:pt x="67" y="14"/>
                    <a:pt x="68" y="13"/>
                  </a:cubicBezTo>
                  <a:cubicBezTo>
                    <a:pt x="68" y="11"/>
                    <a:pt x="65" y="8"/>
                    <a:pt x="63" y="8"/>
                  </a:cubicBezTo>
                  <a:cubicBezTo>
                    <a:pt x="62" y="9"/>
                    <a:pt x="60" y="12"/>
                    <a:pt x="58" y="13"/>
                  </a:cubicBezTo>
                  <a:cubicBezTo>
                    <a:pt x="56" y="13"/>
                    <a:pt x="49" y="15"/>
                    <a:pt x="49" y="16"/>
                  </a:cubicBezTo>
                  <a:cubicBezTo>
                    <a:pt x="48" y="16"/>
                    <a:pt x="43" y="17"/>
                    <a:pt x="42" y="17"/>
                  </a:cubicBezTo>
                  <a:cubicBezTo>
                    <a:pt x="41" y="17"/>
                    <a:pt x="36" y="13"/>
                    <a:pt x="40" y="13"/>
                  </a:cubicBezTo>
                  <a:cubicBezTo>
                    <a:pt x="44" y="12"/>
                    <a:pt x="49" y="11"/>
                    <a:pt x="51" y="10"/>
                  </a:cubicBezTo>
                  <a:cubicBezTo>
                    <a:pt x="53" y="8"/>
                    <a:pt x="55" y="3"/>
                    <a:pt x="54" y="2"/>
                  </a:cubicBezTo>
                  <a:cubicBezTo>
                    <a:pt x="54" y="1"/>
                    <a:pt x="51" y="0"/>
                    <a:pt x="5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ŝḻiḓe">
              <a:extLst>
                <a:ext uri="{FF2B5EF4-FFF2-40B4-BE49-F238E27FC236}">
                  <a16:creationId xmlns:a16="http://schemas.microsoft.com/office/drawing/2014/main" id="{6A1A910D-2083-421F-82A1-B5B44D260905}"/>
                </a:ext>
              </a:extLst>
            </p:cNvPr>
            <p:cNvSpPr/>
            <p:nvPr/>
          </p:nvSpPr>
          <p:spPr bwMode="auto">
            <a:xfrm>
              <a:off x="3890963" y="2951163"/>
              <a:ext cx="161925" cy="125413"/>
            </a:xfrm>
            <a:custGeom>
              <a:avLst/>
              <a:gdLst>
                <a:gd name="T0" fmla="*/ 36 w 49"/>
                <a:gd name="T1" fmla="*/ 5 h 38"/>
                <a:gd name="T2" fmla="*/ 33 w 49"/>
                <a:gd name="T3" fmla="*/ 9 h 38"/>
                <a:gd name="T4" fmla="*/ 37 w 49"/>
                <a:gd name="T5" fmla="*/ 14 h 38"/>
                <a:gd name="T6" fmla="*/ 30 w 49"/>
                <a:gd name="T7" fmla="*/ 18 h 38"/>
                <a:gd name="T8" fmla="*/ 22 w 49"/>
                <a:gd name="T9" fmla="*/ 9 h 38"/>
                <a:gd name="T10" fmla="*/ 16 w 49"/>
                <a:gd name="T11" fmla="*/ 2 h 38"/>
                <a:gd name="T12" fmla="*/ 13 w 49"/>
                <a:gd name="T13" fmla="*/ 10 h 38"/>
                <a:gd name="T14" fmla="*/ 20 w 49"/>
                <a:gd name="T15" fmla="*/ 16 h 38"/>
                <a:gd name="T16" fmla="*/ 25 w 49"/>
                <a:gd name="T17" fmla="*/ 22 h 38"/>
                <a:gd name="T18" fmla="*/ 21 w 49"/>
                <a:gd name="T19" fmla="*/ 26 h 38"/>
                <a:gd name="T20" fmla="*/ 10 w 49"/>
                <a:gd name="T21" fmla="*/ 26 h 38"/>
                <a:gd name="T22" fmla="*/ 8 w 49"/>
                <a:gd name="T23" fmla="*/ 19 h 38"/>
                <a:gd name="T24" fmla="*/ 6 w 49"/>
                <a:gd name="T25" fmla="*/ 13 h 38"/>
                <a:gd name="T26" fmla="*/ 3 w 49"/>
                <a:gd name="T27" fmla="*/ 18 h 38"/>
                <a:gd name="T28" fmla="*/ 2 w 49"/>
                <a:gd name="T29" fmla="*/ 26 h 38"/>
                <a:gd name="T30" fmla="*/ 14 w 49"/>
                <a:gd name="T31" fmla="*/ 30 h 38"/>
                <a:gd name="T32" fmla="*/ 23 w 49"/>
                <a:gd name="T33" fmla="*/ 29 h 38"/>
                <a:gd name="T34" fmla="*/ 28 w 49"/>
                <a:gd name="T35" fmla="*/ 29 h 38"/>
                <a:gd name="T36" fmla="*/ 32 w 49"/>
                <a:gd name="T37" fmla="*/ 37 h 38"/>
                <a:gd name="T38" fmla="*/ 38 w 49"/>
                <a:gd name="T39" fmla="*/ 33 h 38"/>
                <a:gd name="T40" fmla="*/ 34 w 49"/>
                <a:gd name="T41" fmla="*/ 24 h 38"/>
                <a:gd name="T42" fmla="*/ 35 w 49"/>
                <a:gd name="T43" fmla="*/ 20 h 38"/>
                <a:gd name="T44" fmla="*/ 42 w 49"/>
                <a:gd name="T45" fmla="*/ 22 h 38"/>
                <a:gd name="T46" fmla="*/ 48 w 49"/>
                <a:gd name="T47" fmla="*/ 18 h 38"/>
                <a:gd name="T48" fmla="*/ 41 w 49"/>
                <a:gd name="T49" fmla="*/ 8 h 38"/>
                <a:gd name="T50" fmla="*/ 36 w 49"/>
                <a:gd name="T51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38">
                  <a:moveTo>
                    <a:pt x="36" y="5"/>
                  </a:moveTo>
                  <a:cubicBezTo>
                    <a:pt x="34" y="6"/>
                    <a:pt x="32" y="8"/>
                    <a:pt x="33" y="9"/>
                  </a:cubicBezTo>
                  <a:cubicBezTo>
                    <a:pt x="33" y="11"/>
                    <a:pt x="37" y="12"/>
                    <a:pt x="37" y="14"/>
                  </a:cubicBezTo>
                  <a:cubicBezTo>
                    <a:pt x="38" y="17"/>
                    <a:pt x="32" y="18"/>
                    <a:pt x="30" y="18"/>
                  </a:cubicBezTo>
                  <a:cubicBezTo>
                    <a:pt x="30" y="18"/>
                    <a:pt x="23" y="11"/>
                    <a:pt x="22" y="9"/>
                  </a:cubicBezTo>
                  <a:cubicBezTo>
                    <a:pt x="21" y="8"/>
                    <a:pt x="19" y="0"/>
                    <a:pt x="16" y="2"/>
                  </a:cubicBezTo>
                  <a:cubicBezTo>
                    <a:pt x="14" y="3"/>
                    <a:pt x="12" y="7"/>
                    <a:pt x="13" y="10"/>
                  </a:cubicBezTo>
                  <a:cubicBezTo>
                    <a:pt x="15" y="12"/>
                    <a:pt x="17" y="13"/>
                    <a:pt x="20" y="16"/>
                  </a:cubicBezTo>
                  <a:cubicBezTo>
                    <a:pt x="22" y="18"/>
                    <a:pt x="25" y="21"/>
                    <a:pt x="25" y="22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8" y="27"/>
                    <a:pt x="11" y="27"/>
                    <a:pt x="10" y="26"/>
                  </a:cubicBezTo>
                  <a:cubicBezTo>
                    <a:pt x="9" y="24"/>
                    <a:pt x="8" y="21"/>
                    <a:pt x="8" y="19"/>
                  </a:cubicBezTo>
                  <a:cubicBezTo>
                    <a:pt x="9" y="16"/>
                    <a:pt x="9" y="11"/>
                    <a:pt x="6" y="13"/>
                  </a:cubicBezTo>
                  <a:cubicBezTo>
                    <a:pt x="4" y="14"/>
                    <a:pt x="5" y="16"/>
                    <a:pt x="3" y="18"/>
                  </a:cubicBezTo>
                  <a:cubicBezTo>
                    <a:pt x="1" y="19"/>
                    <a:pt x="0" y="24"/>
                    <a:pt x="2" y="26"/>
                  </a:cubicBezTo>
                  <a:cubicBezTo>
                    <a:pt x="4" y="28"/>
                    <a:pt x="8" y="30"/>
                    <a:pt x="14" y="30"/>
                  </a:cubicBezTo>
                  <a:cubicBezTo>
                    <a:pt x="19" y="30"/>
                    <a:pt x="22" y="29"/>
                    <a:pt x="23" y="29"/>
                  </a:cubicBezTo>
                  <a:cubicBezTo>
                    <a:pt x="25" y="29"/>
                    <a:pt x="28" y="27"/>
                    <a:pt x="28" y="29"/>
                  </a:cubicBezTo>
                  <a:cubicBezTo>
                    <a:pt x="28" y="30"/>
                    <a:pt x="29" y="38"/>
                    <a:pt x="32" y="37"/>
                  </a:cubicBezTo>
                  <a:cubicBezTo>
                    <a:pt x="35" y="37"/>
                    <a:pt x="39" y="35"/>
                    <a:pt x="38" y="33"/>
                  </a:cubicBezTo>
                  <a:cubicBezTo>
                    <a:pt x="38" y="30"/>
                    <a:pt x="34" y="24"/>
                    <a:pt x="34" y="24"/>
                  </a:cubicBezTo>
                  <a:cubicBezTo>
                    <a:pt x="34" y="24"/>
                    <a:pt x="34" y="20"/>
                    <a:pt x="35" y="20"/>
                  </a:cubicBezTo>
                  <a:cubicBezTo>
                    <a:pt x="37" y="21"/>
                    <a:pt x="40" y="21"/>
                    <a:pt x="42" y="22"/>
                  </a:cubicBezTo>
                  <a:cubicBezTo>
                    <a:pt x="44" y="22"/>
                    <a:pt x="49" y="20"/>
                    <a:pt x="48" y="18"/>
                  </a:cubicBezTo>
                  <a:cubicBezTo>
                    <a:pt x="47" y="15"/>
                    <a:pt x="42" y="10"/>
                    <a:pt x="41" y="8"/>
                  </a:cubicBezTo>
                  <a:cubicBezTo>
                    <a:pt x="40" y="6"/>
                    <a:pt x="38" y="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ślîḓê">
              <a:extLst>
                <a:ext uri="{FF2B5EF4-FFF2-40B4-BE49-F238E27FC236}">
                  <a16:creationId xmlns:a16="http://schemas.microsoft.com/office/drawing/2014/main" id="{493FB41E-B354-4D51-B1AB-AF0F30941D7A}"/>
                </a:ext>
              </a:extLst>
            </p:cNvPr>
            <p:cNvSpPr/>
            <p:nvPr/>
          </p:nvSpPr>
          <p:spPr bwMode="auto">
            <a:xfrm>
              <a:off x="3373438" y="2324100"/>
              <a:ext cx="254000" cy="223838"/>
            </a:xfrm>
            <a:custGeom>
              <a:avLst/>
              <a:gdLst>
                <a:gd name="T0" fmla="*/ 54 w 77"/>
                <a:gd name="T1" fmla="*/ 14 h 68"/>
                <a:gd name="T2" fmla="*/ 47 w 77"/>
                <a:gd name="T3" fmla="*/ 25 h 68"/>
                <a:gd name="T4" fmla="*/ 46 w 77"/>
                <a:gd name="T5" fmla="*/ 25 h 68"/>
                <a:gd name="T6" fmla="*/ 35 w 77"/>
                <a:gd name="T7" fmla="*/ 23 h 68"/>
                <a:gd name="T8" fmla="*/ 27 w 77"/>
                <a:gd name="T9" fmla="*/ 19 h 68"/>
                <a:gd name="T10" fmla="*/ 22 w 77"/>
                <a:gd name="T11" fmla="*/ 22 h 68"/>
                <a:gd name="T12" fmla="*/ 25 w 77"/>
                <a:gd name="T13" fmla="*/ 32 h 68"/>
                <a:gd name="T14" fmla="*/ 34 w 77"/>
                <a:gd name="T15" fmla="*/ 35 h 68"/>
                <a:gd name="T16" fmla="*/ 40 w 77"/>
                <a:gd name="T17" fmla="*/ 34 h 68"/>
                <a:gd name="T18" fmla="*/ 37 w 77"/>
                <a:gd name="T19" fmla="*/ 38 h 68"/>
                <a:gd name="T20" fmla="*/ 25 w 77"/>
                <a:gd name="T21" fmla="*/ 50 h 68"/>
                <a:gd name="T22" fmla="*/ 11 w 77"/>
                <a:gd name="T23" fmla="*/ 57 h 68"/>
                <a:gd name="T24" fmla="*/ 9 w 77"/>
                <a:gd name="T25" fmla="*/ 55 h 68"/>
                <a:gd name="T26" fmla="*/ 3 w 77"/>
                <a:gd name="T27" fmla="*/ 56 h 68"/>
                <a:gd name="T28" fmla="*/ 2 w 77"/>
                <a:gd name="T29" fmla="*/ 64 h 68"/>
                <a:gd name="T30" fmla="*/ 6 w 77"/>
                <a:gd name="T31" fmla="*/ 67 h 68"/>
                <a:gd name="T32" fmla="*/ 19 w 77"/>
                <a:gd name="T33" fmla="*/ 59 h 68"/>
                <a:gd name="T34" fmla="*/ 36 w 77"/>
                <a:gd name="T35" fmla="*/ 49 h 68"/>
                <a:gd name="T36" fmla="*/ 48 w 77"/>
                <a:gd name="T37" fmla="*/ 33 h 68"/>
                <a:gd name="T38" fmla="*/ 63 w 77"/>
                <a:gd name="T39" fmla="*/ 33 h 68"/>
                <a:gd name="T40" fmla="*/ 70 w 77"/>
                <a:gd name="T41" fmla="*/ 34 h 68"/>
                <a:gd name="T42" fmla="*/ 75 w 77"/>
                <a:gd name="T43" fmla="*/ 30 h 68"/>
                <a:gd name="T44" fmla="*/ 68 w 77"/>
                <a:gd name="T45" fmla="*/ 25 h 68"/>
                <a:gd name="T46" fmla="*/ 59 w 77"/>
                <a:gd name="T47" fmla="*/ 26 h 68"/>
                <a:gd name="T48" fmla="*/ 54 w 77"/>
                <a:gd name="T49" fmla="*/ 25 h 68"/>
                <a:gd name="T50" fmla="*/ 57 w 77"/>
                <a:gd name="T51" fmla="*/ 20 h 68"/>
                <a:gd name="T52" fmla="*/ 61 w 77"/>
                <a:gd name="T53" fmla="*/ 16 h 68"/>
                <a:gd name="T54" fmla="*/ 66 w 77"/>
                <a:gd name="T55" fmla="*/ 11 h 68"/>
                <a:gd name="T56" fmla="*/ 65 w 77"/>
                <a:gd name="T57" fmla="*/ 2 h 68"/>
                <a:gd name="T58" fmla="*/ 58 w 77"/>
                <a:gd name="T59" fmla="*/ 4 h 68"/>
                <a:gd name="T60" fmla="*/ 54 w 77"/>
                <a:gd name="T61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68">
                  <a:moveTo>
                    <a:pt x="54" y="14"/>
                  </a:moveTo>
                  <a:cubicBezTo>
                    <a:pt x="54" y="14"/>
                    <a:pt x="50" y="19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37" y="25"/>
                    <a:pt x="35" y="23"/>
                  </a:cubicBezTo>
                  <a:cubicBezTo>
                    <a:pt x="32" y="22"/>
                    <a:pt x="28" y="19"/>
                    <a:pt x="27" y="19"/>
                  </a:cubicBezTo>
                  <a:cubicBezTo>
                    <a:pt x="25" y="18"/>
                    <a:pt x="23" y="19"/>
                    <a:pt x="22" y="22"/>
                  </a:cubicBezTo>
                  <a:cubicBezTo>
                    <a:pt x="21" y="25"/>
                    <a:pt x="21" y="28"/>
                    <a:pt x="25" y="32"/>
                  </a:cubicBezTo>
                  <a:cubicBezTo>
                    <a:pt x="29" y="37"/>
                    <a:pt x="30" y="36"/>
                    <a:pt x="34" y="35"/>
                  </a:cubicBezTo>
                  <a:cubicBezTo>
                    <a:pt x="36" y="35"/>
                    <a:pt x="38" y="34"/>
                    <a:pt x="40" y="34"/>
                  </a:cubicBezTo>
                  <a:cubicBezTo>
                    <a:pt x="38" y="36"/>
                    <a:pt x="37" y="38"/>
                    <a:pt x="37" y="38"/>
                  </a:cubicBezTo>
                  <a:cubicBezTo>
                    <a:pt x="35" y="40"/>
                    <a:pt x="29" y="47"/>
                    <a:pt x="25" y="50"/>
                  </a:cubicBezTo>
                  <a:cubicBezTo>
                    <a:pt x="21" y="52"/>
                    <a:pt x="11" y="57"/>
                    <a:pt x="11" y="57"/>
                  </a:cubicBezTo>
                  <a:cubicBezTo>
                    <a:pt x="12" y="58"/>
                    <a:pt x="9" y="58"/>
                    <a:pt x="9" y="55"/>
                  </a:cubicBezTo>
                  <a:cubicBezTo>
                    <a:pt x="8" y="52"/>
                    <a:pt x="6" y="54"/>
                    <a:pt x="3" y="56"/>
                  </a:cubicBezTo>
                  <a:cubicBezTo>
                    <a:pt x="0" y="58"/>
                    <a:pt x="2" y="62"/>
                    <a:pt x="2" y="64"/>
                  </a:cubicBezTo>
                  <a:cubicBezTo>
                    <a:pt x="1" y="66"/>
                    <a:pt x="1" y="68"/>
                    <a:pt x="6" y="67"/>
                  </a:cubicBezTo>
                  <a:cubicBezTo>
                    <a:pt x="10" y="66"/>
                    <a:pt x="14" y="62"/>
                    <a:pt x="19" y="59"/>
                  </a:cubicBezTo>
                  <a:cubicBezTo>
                    <a:pt x="24" y="57"/>
                    <a:pt x="32" y="53"/>
                    <a:pt x="36" y="49"/>
                  </a:cubicBezTo>
                  <a:cubicBezTo>
                    <a:pt x="39" y="46"/>
                    <a:pt x="45" y="38"/>
                    <a:pt x="48" y="33"/>
                  </a:cubicBezTo>
                  <a:cubicBezTo>
                    <a:pt x="53" y="33"/>
                    <a:pt x="61" y="33"/>
                    <a:pt x="63" y="33"/>
                  </a:cubicBezTo>
                  <a:cubicBezTo>
                    <a:pt x="65" y="33"/>
                    <a:pt x="67" y="35"/>
                    <a:pt x="70" y="34"/>
                  </a:cubicBezTo>
                  <a:cubicBezTo>
                    <a:pt x="73" y="34"/>
                    <a:pt x="77" y="33"/>
                    <a:pt x="75" y="30"/>
                  </a:cubicBezTo>
                  <a:cubicBezTo>
                    <a:pt x="73" y="27"/>
                    <a:pt x="71" y="24"/>
                    <a:pt x="68" y="25"/>
                  </a:cubicBezTo>
                  <a:cubicBezTo>
                    <a:pt x="65" y="26"/>
                    <a:pt x="61" y="26"/>
                    <a:pt x="59" y="26"/>
                  </a:cubicBezTo>
                  <a:cubicBezTo>
                    <a:pt x="59" y="26"/>
                    <a:pt x="56" y="26"/>
                    <a:pt x="54" y="25"/>
                  </a:cubicBezTo>
                  <a:cubicBezTo>
                    <a:pt x="55" y="23"/>
                    <a:pt x="57" y="21"/>
                    <a:pt x="57" y="20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6"/>
                    <a:pt x="65" y="14"/>
                    <a:pt x="66" y="11"/>
                  </a:cubicBezTo>
                  <a:cubicBezTo>
                    <a:pt x="67" y="9"/>
                    <a:pt x="66" y="3"/>
                    <a:pt x="65" y="2"/>
                  </a:cubicBezTo>
                  <a:cubicBezTo>
                    <a:pt x="63" y="0"/>
                    <a:pt x="59" y="1"/>
                    <a:pt x="58" y="4"/>
                  </a:cubicBezTo>
                  <a:cubicBezTo>
                    <a:pt x="56" y="7"/>
                    <a:pt x="55" y="14"/>
                    <a:pt x="5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sḻiḓè">
              <a:extLst>
                <a:ext uri="{FF2B5EF4-FFF2-40B4-BE49-F238E27FC236}">
                  <a16:creationId xmlns:a16="http://schemas.microsoft.com/office/drawing/2014/main" id="{1AEBD4FF-DE99-47AA-956E-F2A59A86C23A}"/>
                </a:ext>
              </a:extLst>
            </p:cNvPr>
            <p:cNvSpPr/>
            <p:nvPr/>
          </p:nvSpPr>
          <p:spPr bwMode="auto">
            <a:xfrm>
              <a:off x="2625726" y="2725738"/>
              <a:ext cx="890588" cy="1277938"/>
            </a:xfrm>
            <a:custGeom>
              <a:avLst/>
              <a:gdLst>
                <a:gd name="T0" fmla="*/ 135 w 270"/>
                <a:gd name="T1" fmla="*/ 22 h 387"/>
                <a:gd name="T2" fmla="*/ 131 w 270"/>
                <a:gd name="T3" fmla="*/ 22 h 387"/>
                <a:gd name="T4" fmla="*/ 117 w 270"/>
                <a:gd name="T5" fmla="*/ 6 h 387"/>
                <a:gd name="T6" fmla="*/ 99 w 270"/>
                <a:gd name="T7" fmla="*/ 6 h 387"/>
                <a:gd name="T8" fmla="*/ 85 w 270"/>
                <a:gd name="T9" fmla="*/ 0 h 387"/>
                <a:gd name="T10" fmla="*/ 100 w 270"/>
                <a:gd name="T11" fmla="*/ 20 h 387"/>
                <a:gd name="T12" fmla="*/ 113 w 270"/>
                <a:gd name="T13" fmla="*/ 20 h 387"/>
                <a:gd name="T14" fmla="*/ 126 w 270"/>
                <a:gd name="T15" fmla="*/ 23 h 387"/>
                <a:gd name="T16" fmla="*/ 88 w 270"/>
                <a:gd name="T17" fmla="*/ 45 h 387"/>
                <a:gd name="T18" fmla="*/ 82 w 270"/>
                <a:gd name="T19" fmla="*/ 108 h 387"/>
                <a:gd name="T20" fmla="*/ 60 w 270"/>
                <a:gd name="T21" fmla="*/ 108 h 387"/>
                <a:gd name="T22" fmla="*/ 35 w 270"/>
                <a:gd name="T23" fmla="*/ 142 h 387"/>
                <a:gd name="T24" fmla="*/ 25 w 270"/>
                <a:gd name="T25" fmla="*/ 309 h 387"/>
                <a:gd name="T26" fmla="*/ 0 w 270"/>
                <a:gd name="T27" fmla="*/ 387 h 387"/>
                <a:gd name="T28" fmla="*/ 30 w 270"/>
                <a:gd name="T29" fmla="*/ 387 h 387"/>
                <a:gd name="T30" fmla="*/ 45 w 270"/>
                <a:gd name="T31" fmla="*/ 367 h 387"/>
                <a:gd name="T32" fmla="*/ 37 w 270"/>
                <a:gd name="T33" fmla="*/ 387 h 387"/>
                <a:gd name="T34" fmla="*/ 63 w 270"/>
                <a:gd name="T35" fmla="*/ 387 h 387"/>
                <a:gd name="T36" fmla="*/ 70 w 270"/>
                <a:gd name="T37" fmla="*/ 353 h 387"/>
                <a:gd name="T38" fmla="*/ 78 w 270"/>
                <a:gd name="T39" fmla="*/ 167 h 387"/>
                <a:gd name="T40" fmla="*/ 90 w 270"/>
                <a:gd name="T41" fmla="*/ 151 h 387"/>
                <a:gd name="T42" fmla="*/ 130 w 270"/>
                <a:gd name="T43" fmla="*/ 151 h 387"/>
                <a:gd name="T44" fmla="*/ 130 w 270"/>
                <a:gd name="T45" fmla="*/ 69 h 387"/>
                <a:gd name="T46" fmla="*/ 113 w 270"/>
                <a:gd name="T47" fmla="*/ 48 h 387"/>
                <a:gd name="T48" fmla="*/ 135 w 270"/>
                <a:gd name="T49" fmla="*/ 27 h 387"/>
                <a:gd name="T50" fmla="*/ 156 w 270"/>
                <a:gd name="T51" fmla="*/ 48 h 387"/>
                <a:gd name="T52" fmla="*/ 139 w 270"/>
                <a:gd name="T53" fmla="*/ 69 h 387"/>
                <a:gd name="T54" fmla="*/ 139 w 270"/>
                <a:gd name="T55" fmla="*/ 151 h 387"/>
                <a:gd name="T56" fmla="*/ 180 w 270"/>
                <a:gd name="T57" fmla="*/ 151 h 387"/>
                <a:gd name="T58" fmla="*/ 191 w 270"/>
                <a:gd name="T59" fmla="*/ 167 h 387"/>
                <a:gd name="T60" fmla="*/ 200 w 270"/>
                <a:gd name="T61" fmla="*/ 353 h 387"/>
                <a:gd name="T62" fmla="*/ 207 w 270"/>
                <a:gd name="T63" fmla="*/ 387 h 387"/>
                <a:gd name="T64" fmla="*/ 233 w 270"/>
                <a:gd name="T65" fmla="*/ 387 h 387"/>
                <a:gd name="T66" fmla="*/ 224 w 270"/>
                <a:gd name="T67" fmla="*/ 367 h 387"/>
                <a:gd name="T68" fmla="*/ 239 w 270"/>
                <a:gd name="T69" fmla="*/ 387 h 387"/>
                <a:gd name="T70" fmla="*/ 270 w 270"/>
                <a:gd name="T71" fmla="*/ 387 h 387"/>
                <a:gd name="T72" fmla="*/ 244 w 270"/>
                <a:gd name="T73" fmla="*/ 309 h 387"/>
                <a:gd name="T74" fmla="*/ 235 w 270"/>
                <a:gd name="T75" fmla="*/ 142 h 387"/>
                <a:gd name="T76" fmla="*/ 209 w 270"/>
                <a:gd name="T77" fmla="*/ 108 h 387"/>
                <a:gd name="T78" fmla="*/ 188 w 270"/>
                <a:gd name="T79" fmla="*/ 108 h 387"/>
                <a:gd name="T80" fmla="*/ 182 w 270"/>
                <a:gd name="T81" fmla="*/ 45 h 387"/>
                <a:gd name="T82" fmla="*/ 144 w 270"/>
                <a:gd name="T83" fmla="*/ 23 h 387"/>
                <a:gd name="T84" fmla="*/ 157 w 270"/>
                <a:gd name="T85" fmla="*/ 20 h 387"/>
                <a:gd name="T86" fmla="*/ 170 w 270"/>
                <a:gd name="T87" fmla="*/ 20 h 387"/>
                <a:gd name="T88" fmla="*/ 184 w 270"/>
                <a:gd name="T89" fmla="*/ 0 h 387"/>
                <a:gd name="T90" fmla="*/ 170 w 270"/>
                <a:gd name="T91" fmla="*/ 6 h 387"/>
                <a:gd name="T92" fmla="*/ 153 w 270"/>
                <a:gd name="T93" fmla="*/ 6 h 387"/>
                <a:gd name="T94" fmla="*/ 139 w 270"/>
                <a:gd name="T95" fmla="*/ 22 h 387"/>
                <a:gd name="T96" fmla="*/ 135 w 270"/>
                <a:gd name="T97" fmla="*/ 2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0" h="387">
                  <a:moveTo>
                    <a:pt x="135" y="22"/>
                  </a:moveTo>
                  <a:cubicBezTo>
                    <a:pt x="133" y="22"/>
                    <a:pt x="132" y="22"/>
                    <a:pt x="131" y="22"/>
                  </a:cubicBezTo>
                  <a:cubicBezTo>
                    <a:pt x="130" y="15"/>
                    <a:pt x="126" y="6"/>
                    <a:pt x="117" y="6"/>
                  </a:cubicBezTo>
                  <a:cubicBezTo>
                    <a:pt x="110" y="6"/>
                    <a:pt x="106" y="6"/>
                    <a:pt x="99" y="6"/>
                  </a:cubicBezTo>
                  <a:cubicBezTo>
                    <a:pt x="93" y="6"/>
                    <a:pt x="88" y="4"/>
                    <a:pt x="85" y="0"/>
                  </a:cubicBezTo>
                  <a:cubicBezTo>
                    <a:pt x="87" y="9"/>
                    <a:pt x="90" y="18"/>
                    <a:pt x="100" y="20"/>
                  </a:cubicBezTo>
                  <a:cubicBezTo>
                    <a:pt x="104" y="20"/>
                    <a:pt x="109" y="20"/>
                    <a:pt x="113" y="20"/>
                  </a:cubicBezTo>
                  <a:cubicBezTo>
                    <a:pt x="120" y="20"/>
                    <a:pt x="123" y="21"/>
                    <a:pt x="126" y="23"/>
                  </a:cubicBezTo>
                  <a:cubicBezTo>
                    <a:pt x="109" y="24"/>
                    <a:pt x="93" y="30"/>
                    <a:pt x="88" y="45"/>
                  </a:cubicBezTo>
                  <a:cubicBezTo>
                    <a:pt x="83" y="59"/>
                    <a:pt x="85" y="92"/>
                    <a:pt x="82" y="108"/>
                  </a:cubicBezTo>
                  <a:cubicBezTo>
                    <a:pt x="75" y="108"/>
                    <a:pt x="67" y="108"/>
                    <a:pt x="60" y="108"/>
                  </a:cubicBezTo>
                  <a:cubicBezTo>
                    <a:pt x="42" y="107"/>
                    <a:pt x="36" y="123"/>
                    <a:pt x="35" y="142"/>
                  </a:cubicBezTo>
                  <a:cubicBezTo>
                    <a:pt x="32" y="198"/>
                    <a:pt x="28" y="253"/>
                    <a:pt x="25" y="309"/>
                  </a:cubicBezTo>
                  <a:cubicBezTo>
                    <a:pt x="23" y="352"/>
                    <a:pt x="14" y="372"/>
                    <a:pt x="0" y="387"/>
                  </a:cubicBezTo>
                  <a:cubicBezTo>
                    <a:pt x="10" y="387"/>
                    <a:pt x="20" y="387"/>
                    <a:pt x="30" y="387"/>
                  </a:cubicBezTo>
                  <a:cubicBezTo>
                    <a:pt x="35" y="383"/>
                    <a:pt x="38" y="378"/>
                    <a:pt x="45" y="367"/>
                  </a:cubicBezTo>
                  <a:cubicBezTo>
                    <a:pt x="42" y="377"/>
                    <a:pt x="40" y="382"/>
                    <a:pt x="37" y="387"/>
                  </a:cubicBezTo>
                  <a:cubicBezTo>
                    <a:pt x="46" y="387"/>
                    <a:pt x="54" y="387"/>
                    <a:pt x="63" y="387"/>
                  </a:cubicBezTo>
                  <a:cubicBezTo>
                    <a:pt x="68" y="377"/>
                    <a:pt x="70" y="365"/>
                    <a:pt x="70" y="353"/>
                  </a:cubicBezTo>
                  <a:cubicBezTo>
                    <a:pt x="73" y="291"/>
                    <a:pt x="76" y="229"/>
                    <a:pt x="78" y="167"/>
                  </a:cubicBezTo>
                  <a:cubicBezTo>
                    <a:pt x="79" y="157"/>
                    <a:pt x="82" y="151"/>
                    <a:pt x="90" y="151"/>
                  </a:cubicBezTo>
                  <a:cubicBezTo>
                    <a:pt x="103" y="151"/>
                    <a:pt x="117" y="151"/>
                    <a:pt x="130" y="151"/>
                  </a:cubicBezTo>
                  <a:cubicBezTo>
                    <a:pt x="130" y="124"/>
                    <a:pt x="130" y="96"/>
                    <a:pt x="130" y="69"/>
                  </a:cubicBezTo>
                  <a:cubicBezTo>
                    <a:pt x="121" y="67"/>
                    <a:pt x="113" y="58"/>
                    <a:pt x="113" y="48"/>
                  </a:cubicBezTo>
                  <a:cubicBezTo>
                    <a:pt x="113" y="36"/>
                    <a:pt x="123" y="27"/>
                    <a:pt x="135" y="27"/>
                  </a:cubicBezTo>
                  <a:cubicBezTo>
                    <a:pt x="147" y="27"/>
                    <a:pt x="156" y="36"/>
                    <a:pt x="156" y="48"/>
                  </a:cubicBezTo>
                  <a:cubicBezTo>
                    <a:pt x="156" y="58"/>
                    <a:pt x="149" y="67"/>
                    <a:pt x="139" y="69"/>
                  </a:cubicBezTo>
                  <a:cubicBezTo>
                    <a:pt x="139" y="96"/>
                    <a:pt x="139" y="124"/>
                    <a:pt x="139" y="151"/>
                  </a:cubicBezTo>
                  <a:cubicBezTo>
                    <a:pt x="153" y="151"/>
                    <a:pt x="166" y="151"/>
                    <a:pt x="180" y="151"/>
                  </a:cubicBezTo>
                  <a:cubicBezTo>
                    <a:pt x="188" y="151"/>
                    <a:pt x="191" y="157"/>
                    <a:pt x="191" y="167"/>
                  </a:cubicBezTo>
                  <a:cubicBezTo>
                    <a:pt x="194" y="229"/>
                    <a:pt x="197" y="291"/>
                    <a:pt x="200" y="353"/>
                  </a:cubicBezTo>
                  <a:cubicBezTo>
                    <a:pt x="200" y="365"/>
                    <a:pt x="202" y="377"/>
                    <a:pt x="207" y="387"/>
                  </a:cubicBezTo>
                  <a:cubicBezTo>
                    <a:pt x="215" y="387"/>
                    <a:pt x="224" y="387"/>
                    <a:pt x="233" y="387"/>
                  </a:cubicBezTo>
                  <a:cubicBezTo>
                    <a:pt x="230" y="382"/>
                    <a:pt x="227" y="377"/>
                    <a:pt x="224" y="367"/>
                  </a:cubicBezTo>
                  <a:cubicBezTo>
                    <a:pt x="232" y="378"/>
                    <a:pt x="235" y="383"/>
                    <a:pt x="239" y="387"/>
                  </a:cubicBezTo>
                  <a:cubicBezTo>
                    <a:pt x="249" y="387"/>
                    <a:pt x="260" y="387"/>
                    <a:pt x="270" y="387"/>
                  </a:cubicBezTo>
                  <a:cubicBezTo>
                    <a:pt x="256" y="372"/>
                    <a:pt x="247" y="352"/>
                    <a:pt x="244" y="309"/>
                  </a:cubicBezTo>
                  <a:cubicBezTo>
                    <a:pt x="242" y="253"/>
                    <a:pt x="238" y="198"/>
                    <a:pt x="235" y="142"/>
                  </a:cubicBezTo>
                  <a:cubicBezTo>
                    <a:pt x="234" y="123"/>
                    <a:pt x="228" y="107"/>
                    <a:pt x="209" y="108"/>
                  </a:cubicBezTo>
                  <a:cubicBezTo>
                    <a:pt x="202" y="108"/>
                    <a:pt x="195" y="108"/>
                    <a:pt x="188" y="108"/>
                  </a:cubicBezTo>
                  <a:cubicBezTo>
                    <a:pt x="185" y="92"/>
                    <a:pt x="186" y="59"/>
                    <a:pt x="182" y="45"/>
                  </a:cubicBezTo>
                  <a:cubicBezTo>
                    <a:pt x="176" y="30"/>
                    <a:pt x="161" y="24"/>
                    <a:pt x="144" y="23"/>
                  </a:cubicBezTo>
                  <a:cubicBezTo>
                    <a:pt x="146" y="21"/>
                    <a:pt x="150" y="20"/>
                    <a:pt x="157" y="20"/>
                  </a:cubicBezTo>
                  <a:cubicBezTo>
                    <a:pt x="161" y="20"/>
                    <a:pt x="166" y="20"/>
                    <a:pt x="170" y="20"/>
                  </a:cubicBezTo>
                  <a:cubicBezTo>
                    <a:pt x="180" y="18"/>
                    <a:pt x="183" y="9"/>
                    <a:pt x="184" y="0"/>
                  </a:cubicBezTo>
                  <a:cubicBezTo>
                    <a:pt x="181" y="4"/>
                    <a:pt x="177" y="6"/>
                    <a:pt x="170" y="6"/>
                  </a:cubicBezTo>
                  <a:cubicBezTo>
                    <a:pt x="164" y="6"/>
                    <a:pt x="159" y="6"/>
                    <a:pt x="153" y="6"/>
                  </a:cubicBezTo>
                  <a:cubicBezTo>
                    <a:pt x="144" y="6"/>
                    <a:pt x="140" y="15"/>
                    <a:pt x="139" y="22"/>
                  </a:cubicBezTo>
                  <a:cubicBezTo>
                    <a:pt x="138" y="22"/>
                    <a:pt x="136" y="22"/>
                    <a:pt x="1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ṣľíḍè">
              <a:extLst>
                <a:ext uri="{FF2B5EF4-FFF2-40B4-BE49-F238E27FC236}">
                  <a16:creationId xmlns:a16="http://schemas.microsoft.com/office/drawing/2014/main" id="{8C65A66D-C285-45D4-80F9-2F74D6C87FB7}"/>
                </a:ext>
              </a:extLst>
            </p:cNvPr>
            <p:cNvSpPr/>
            <p:nvPr/>
          </p:nvSpPr>
          <p:spPr bwMode="auto">
            <a:xfrm>
              <a:off x="1735138" y="2095500"/>
              <a:ext cx="2667000" cy="2670175"/>
            </a:xfrm>
            <a:custGeom>
              <a:avLst/>
              <a:gdLst>
                <a:gd name="T0" fmla="*/ 404 w 809"/>
                <a:gd name="T1" fmla="*/ 0 h 809"/>
                <a:gd name="T2" fmla="*/ 809 w 809"/>
                <a:gd name="T3" fmla="*/ 404 h 809"/>
                <a:gd name="T4" fmla="*/ 404 w 809"/>
                <a:gd name="T5" fmla="*/ 809 h 809"/>
                <a:gd name="T6" fmla="*/ 0 w 809"/>
                <a:gd name="T7" fmla="*/ 404 h 809"/>
                <a:gd name="T8" fmla="*/ 404 w 809"/>
                <a:gd name="T9" fmla="*/ 0 h 809"/>
                <a:gd name="T10" fmla="*/ 404 w 809"/>
                <a:gd name="T11" fmla="*/ 0 h 809"/>
                <a:gd name="T12" fmla="*/ 404 w 809"/>
                <a:gd name="T13" fmla="*/ 14 h 809"/>
                <a:gd name="T14" fmla="*/ 14 w 809"/>
                <a:gd name="T15" fmla="*/ 404 h 809"/>
                <a:gd name="T16" fmla="*/ 404 w 809"/>
                <a:gd name="T17" fmla="*/ 795 h 809"/>
                <a:gd name="T18" fmla="*/ 795 w 809"/>
                <a:gd name="T19" fmla="*/ 404 h 809"/>
                <a:gd name="T20" fmla="*/ 404 w 809"/>
                <a:gd name="T21" fmla="*/ 1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9" h="809">
                  <a:moveTo>
                    <a:pt x="404" y="0"/>
                  </a:moveTo>
                  <a:cubicBezTo>
                    <a:pt x="627" y="0"/>
                    <a:pt x="809" y="182"/>
                    <a:pt x="809" y="404"/>
                  </a:cubicBezTo>
                  <a:cubicBezTo>
                    <a:pt x="809" y="627"/>
                    <a:pt x="627" y="809"/>
                    <a:pt x="404" y="809"/>
                  </a:cubicBezTo>
                  <a:cubicBezTo>
                    <a:pt x="181" y="809"/>
                    <a:pt x="0" y="627"/>
                    <a:pt x="0" y="404"/>
                  </a:cubicBezTo>
                  <a:cubicBezTo>
                    <a:pt x="0" y="182"/>
                    <a:pt x="181" y="0"/>
                    <a:pt x="404" y="0"/>
                  </a:cubicBezTo>
                  <a:cubicBezTo>
                    <a:pt x="404" y="0"/>
                    <a:pt x="404" y="0"/>
                    <a:pt x="404" y="0"/>
                  </a:cubicBezTo>
                  <a:close/>
                  <a:moveTo>
                    <a:pt x="404" y="14"/>
                  </a:moveTo>
                  <a:cubicBezTo>
                    <a:pt x="189" y="14"/>
                    <a:pt x="14" y="189"/>
                    <a:pt x="14" y="404"/>
                  </a:cubicBezTo>
                  <a:cubicBezTo>
                    <a:pt x="14" y="619"/>
                    <a:pt x="189" y="795"/>
                    <a:pt x="404" y="795"/>
                  </a:cubicBezTo>
                  <a:cubicBezTo>
                    <a:pt x="619" y="795"/>
                    <a:pt x="795" y="619"/>
                    <a:pt x="795" y="404"/>
                  </a:cubicBezTo>
                  <a:cubicBezTo>
                    <a:pt x="795" y="189"/>
                    <a:pt x="619" y="14"/>
                    <a:pt x="40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ṡ1idé">
              <a:extLst>
                <a:ext uri="{FF2B5EF4-FFF2-40B4-BE49-F238E27FC236}">
                  <a16:creationId xmlns:a16="http://schemas.microsoft.com/office/drawing/2014/main" id="{615BBFDA-1CEF-4478-B61E-9CD3573F9441}"/>
                </a:ext>
              </a:extLst>
            </p:cNvPr>
            <p:cNvSpPr/>
            <p:nvPr/>
          </p:nvSpPr>
          <p:spPr bwMode="auto">
            <a:xfrm>
              <a:off x="1897063" y="3373438"/>
              <a:ext cx="2333625" cy="1227138"/>
            </a:xfrm>
            <a:custGeom>
              <a:avLst/>
              <a:gdLst>
                <a:gd name="T0" fmla="*/ 21 w 708"/>
                <a:gd name="T1" fmla="*/ 23 h 372"/>
                <a:gd name="T2" fmla="*/ 53 w 708"/>
                <a:gd name="T3" fmla="*/ 35 h 372"/>
                <a:gd name="T4" fmla="*/ 51 w 708"/>
                <a:gd name="T5" fmla="*/ 26 h 372"/>
                <a:gd name="T6" fmla="*/ 18 w 708"/>
                <a:gd name="T7" fmla="*/ 47 h 372"/>
                <a:gd name="T8" fmla="*/ 18 w 708"/>
                <a:gd name="T9" fmla="*/ 88 h 372"/>
                <a:gd name="T10" fmla="*/ 48 w 708"/>
                <a:gd name="T11" fmla="*/ 67 h 372"/>
                <a:gd name="T12" fmla="*/ 18 w 708"/>
                <a:gd name="T13" fmla="*/ 88 h 372"/>
                <a:gd name="T14" fmla="*/ 62 w 708"/>
                <a:gd name="T15" fmla="*/ 109 h 372"/>
                <a:gd name="T16" fmla="*/ 64 w 708"/>
                <a:gd name="T17" fmla="*/ 147 h 372"/>
                <a:gd name="T18" fmla="*/ 42 w 708"/>
                <a:gd name="T19" fmla="*/ 155 h 372"/>
                <a:gd name="T20" fmla="*/ 57 w 708"/>
                <a:gd name="T21" fmla="*/ 206 h 372"/>
                <a:gd name="T22" fmla="*/ 116 w 708"/>
                <a:gd name="T23" fmla="*/ 203 h 372"/>
                <a:gd name="T24" fmla="*/ 93 w 708"/>
                <a:gd name="T25" fmla="*/ 174 h 372"/>
                <a:gd name="T26" fmla="*/ 46 w 708"/>
                <a:gd name="T27" fmla="*/ 181 h 372"/>
                <a:gd name="T28" fmla="*/ 129 w 708"/>
                <a:gd name="T29" fmla="*/ 265 h 372"/>
                <a:gd name="T30" fmla="*/ 149 w 708"/>
                <a:gd name="T31" fmla="*/ 251 h 372"/>
                <a:gd name="T32" fmla="*/ 121 w 708"/>
                <a:gd name="T33" fmla="*/ 221 h 372"/>
                <a:gd name="T34" fmla="*/ 111 w 708"/>
                <a:gd name="T35" fmla="*/ 252 h 372"/>
                <a:gd name="T36" fmla="*/ 164 w 708"/>
                <a:gd name="T37" fmla="*/ 295 h 372"/>
                <a:gd name="T38" fmla="*/ 175 w 708"/>
                <a:gd name="T39" fmla="*/ 321 h 372"/>
                <a:gd name="T40" fmla="*/ 132 w 708"/>
                <a:gd name="T41" fmla="*/ 292 h 372"/>
                <a:gd name="T42" fmla="*/ 146 w 708"/>
                <a:gd name="T43" fmla="*/ 291 h 372"/>
                <a:gd name="T44" fmla="*/ 211 w 708"/>
                <a:gd name="T45" fmla="*/ 283 h 372"/>
                <a:gd name="T46" fmla="*/ 260 w 708"/>
                <a:gd name="T47" fmla="*/ 308 h 372"/>
                <a:gd name="T48" fmla="*/ 205 w 708"/>
                <a:gd name="T49" fmla="*/ 335 h 372"/>
                <a:gd name="T50" fmla="*/ 342 w 708"/>
                <a:gd name="T51" fmla="*/ 329 h 372"/>
                <a:gd name="T52" fmla="*/ 344 w 708"/>
                <a:gd name="T53" fmla="*/ 352 h 372"/>
                <a:gd name="T54" fmla="*/ 303 w 708"/>
                <a:gd name="T55" fmla="*/ 320 h 372"/>
                <a:gd name="T56" fmla="*/ 320 w 708"/>
                <a:gd name="T57" fmla="*/ 364 h 372"/>
                <a:gd name="T58" fmla="*/ 360 w 708"/>
                <a:gd name="T59" fmla="*/ 321 h 372"/>
                <a:gd name="T60" fmla="*/ 416 w 708"/>
                <a:gd name="T61" fmla="*/ 315 h 372"/>
                <a:gd name="T62" fmla="*/ 384 w 708"/>
                <a:gd name="T63" fmla="*/ 368 h 372"/>
                <a:gd name="T64" fmla="*/ 464 w 708"/>
                <a:gd name="T65" fmla="*/ 350 h 372"/>
                <a:gd name="T66" fmla="*/ 433 w 708"/>
                <a:gd name="T67" fmla="*/ 313 h 372"/>
                <a:gd name="T68" fmla="*/ 508 w 708"/>
                <a:gd name="T69" fmla="*/ 337 h 372"/>
                <a:gd name="T70" fmla="*/ 500 w 708"/>
                <a:gd name="T71" fmla="*/ 285 h 372"/>
                <a:gd name="T72" fmla="*/ 483 w 708"/>
                <a:gd name="T73" fmla="*/ 294 h 372"/>
                <a:gd name="T74" fmla="*/ 508 w 708"/>
                <a:gd name="T75" fmla="*/ 337 h 372"/>
                <a:gd name="T76" fmla="*/ 515 w 708"/>
                <a:gd name="T77" fmla="*/ 276 h 372"/>
                <a:gd name="T78" fmla="*/ 548 w 708"/>
                <a:gd name="T79" fmla="*/ 279 h 372"/>
                <a:gd name="T80" fmla="*/ 550 w 708"/>
                <a:gd name="T81" fmla="*/ 283 h 372"/>
                <a:gd name="T82" fmla="*/ 547 w 708"/>
                <a:gd name="T83" fmla="*/ 316 h 372"/>
                <a:gd name="T84" fmla="*/ 609 w 708"/>
                <a:gd name="T85" fmla="*/ 250 h 372"/>
                <a:gd name="T86" fmla="*/ 608 w 708"/>
                <a:gd name="T87" fmla="*/ 227 h 372"/>
                <a:gd name="T88" fmla="*/ 573 w 708"/>
                <a:gd name="T89" fmla="*/ 241 h 372"/>
                <a:gd name="T90" fmla="*/ 609 w 708"/>
                <a:gd name="T91" fmla="*/ 250 h 372"/>
                <a:gd name="T92" fmla="*/ 656 w 708"/>
                <a:gd name="T93" fmla="*/ 184 h 372"/>
                <a:gd name="T94" fmla="*/ 613 w 708"/>
                <a:gd name="T95" fmla="*/ 172 h 372"/>
                <a:gd name="T96" fmla="*/ 625 w 708"/>
                <a:gd name="T97" fmla="*/ 165 h 372"/>
                <a:gd name="T98" fmla="*/ 650 w 708"/>
                <a:gd name="T99" fmla="*/ 169 h 372"/>
                <a:gd name="T100" fmla="*/ 651 w 708"/>
                <a:gd name="T101" fmla="*/ 215 h 372"/>
                <a:gd name="T102" fmla="*/ 635 w 708"/>
                <a:gd name="T103" fmla="*/ 139 h 372"/>
                <a:gd name="T104" fmla="*/ 683 w 708"/>
                <a:gd name="T105" fmla="*/ 137 h 372"/>
                <a:gd name="T106" fmla="*/ 655 w 708"/>
                <a:gd name="T107" fmla="*/ 73 h 372"/>
                <a:gd name="T108" fmla="*/ 690 w 708"/>
                <a:gd name="T109" fmla="*/ 98 h 372"/>
                <a:gd name="T110" fmla="*/ 684 w 708"/>
                <a:gd name="T111" fmla="*/ 17 h 372"/>
                <a:gd name="T112" fmla="*/ 698 w 708"/>
                <a:gd name="T113" fmla="*/ 34 h 372"/>
                <a:gd name="T114" fmla="*/ 659 w 708"/>
                <a:gd name="T115" fmla="*/ 29 h 372"/>
                <a:gd name="T116" fmla="*/ 659 w 708"/>
                <a:gd name="T117" fmla="*/ 11 h 372"/>
                <a:gd name="T118" fmla="*/ 663 w 708"/>
                <a:gd name="T119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8" h="372">
                  <a:moveTo>
                    <a:pt x="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9"/>
                    <a:pt x="11" y="11"/>
                    <a:pt x="8" y="14"/>
                  </a:cubicBezTo>
                  <a:cubicBezTo>
                    <a:pt x="5" y="18"/>
                    <a:pt x="4" y="22"/>
                    <a:pt x="4" y="26"/>
                  </a:cubicBezTo>
                  <a:cubicBezTo>
                    <a:pt x="4" y="29"/>
                    <a:pt x="5" y="32"/>
                    <a:pt x="6" y="33"/>
                  </a:cubicBezTo>
                  <a:cubicBezTo>
                    <a:pt x="7" y="35"/>
                    <a:pt x="9" y="36"/>
                    <a:pt x="11" y="36"/>
                  </a:cubicBezTo>
                  <a:cubicBezTo>
                    <a:pt x="14" y="36"/>
                    <a:pt x="18" y="3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5" y="15"/>
                    <a:pt x="27" y="11"/>
                    <a:pt x="30" y="9"/>
                  </a:cubicBezTo>
                  <a:cubicBezTo>
                    <a:pt x="31" y="8"/>
                    <a:pt x="32" y="7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43" y="6"/>
                    <a:pt x="47" y="8"/>
                    <a:pt x="50" y="11"/>
                  </a:cubicBezTo>
                  <a:cubicBezTo>
                    <a:pt x="53" y="15"/>
                    <a:pt x="55" y="19"/>
                    <a:pt x="55" y="25"/>
                  </a:cubicBezTo>
                  <a:cubicBezTo>
                    <a:pt x="55" y="28"/>
                    <a:pt x="54" y="31"/>
                    <a:pt x="53" y="35"/>
                  </a:cubicBezTo>
                  <a:cubicBezTo>
                    <a:pt x="52" y="38"/>
                    <a:pt x="51" y="40"/>
                    <a:pt x="51" y="40"/>
                  </a:cubicBezTo>
                  <a:cubicBezTo>
                    <a:pt x="51" y="41"/>
                    <a:pt x="52" y="41"/>
                    <a:pt x="52" y="42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42"/>
                    <a:pt x="45" y="40"/>
                    <a:pt x="48" y="37"/>
                  </a:cubicBezTo>
                  <a:cubicBezTo>
                    <a:pt x="50" y="34"/>
                    <a:pt x="51" y="30"/>
                    <a:pt x="51" y="26"/>
                  </a:cubicBezTo>
                  <a:cubicBezTo>
                    <a:pt x="51" y="24"/>
                    <a:pt x="51" y="22"/>
                    <a:pt x="49" y="20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2" y="18"/>
                    <a:pt x="39" y="21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33"/>
                    <a:pt x="33" y="37"/>
                    <a:pt x="32" y="39"/>
                  </a:cubicBezTo>
                  <a:cubicBezTo>
                    <a:pt x="31" y="40"/>
                    <a:pt x="30" y="42"/>
                    <a:pt x="29" y="43"/>
                  </a:cubicBezTo>
                  <a:cubicBezTo>
                    <a:pt x="27" y="44"/>
                    <a:pt x="26" y="45"/>
                    <a:pt x="24" y="46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3" y="47"/>
                    <a:pt x="9" y="46"/>
                    <a:pt x="6" y="42"/>
                  </a:cubicBezTo>
                  <a:cubicBezTo>
                    <a:pt x="2" y="38"/>
                    <a:pt x="1" y="34"/>
                    <a:pt x="1" y="28"/>
                  </a:cubicBezTo>
                  <a:cubicBezTo>
                    <a:pt x="1" y="25"/>
                    <a:pt x="1" y="21"/>
                    <a:pt x="2" y="17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8" y="88"/>
                  </a:moveTo>
                  <a:cubicBezTo>
                    <a:pt x="16" y="89"/>
                    <a:pt x="14" y="90"/>
                    <a:pt x="13" y="91"/>
                  </a:cubicBezTo>
                  <a:cubicBezTo>
                    <a:pt x="12" y="92"/>
                    <a:pt x="12" y="94"/>
                    <a:pt x="1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70"/>
                    <a:pt x="8" y="71"/>
                    <a:pt x="10" y="72"/>
                  </a:cubicBezTo>
                  <a:cubicBezTo>
                    <a:pt x="11" y="73"/>
                    <a:pt x="13" y="73"/>
                    <a:pt x="16" y="7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0" y="66"/>
                    <a:pt x="52" y="66"/>
                    <a:pt x="53" y="64"/>
                  </a:cubicBezTo>
                  <a:cubicBezTo>
                    <a:pt x="54" y="63"/>
                    <a:pt x="54" y="61"/>
                    <a:pt x="54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5"/>
                    <a:pt x="58" y="84"/>
                    <a:pt x="56" y="83"/>
                  </a:cubicBezTo>
                  <a:cubicBezTo>
                    <a:pt x="55" y="82"/>
                    <a:pt x="53" y="82"/>
                    <a:pt x="51" y="83"/>
                  </a:cubicBezTo>
                  <a:cubicBezTo>
                    <a:pt x="18" y="88"/>
                    <a:pt x="18" y="88"/>
                    <a:pt x="18" y="88"/>
                  </a:cubicBezTo>
                  <a:close/>
                  <a:moveTo>
                    <a:pt x="41" y="158"/>
                  </a:moveTo>
                  <a:cubicBezTo>
                    <a:pt x="37" y="157"/>
                    <a:pt x="33" y="155"/>
                    <a:pt x="30" y="152"/>
                  </a:cubicBezTo>
                  <a:cubicBezTo>
                    <a:pt x="27" y="149"/>
                    <a:pt x="24" y="145"/>
                    <a:pt x="23" y="141"/>
                  </a:cubicBezTo>
                  <a:cubicBezTo>
                    <a:pt x="22" y="137"/>
                    <a:pt x="21" y="134"/>
                    <a:pt x="22" y="131"/>
                  </a:cubicBezTo>
                  <a:cubicBezTo>
                    <a:pt x="22" y="128"/>
                    <a:pt x="23" y="125"/>
                    <a:pt x="24" y="122"/>
                  </a:cubicBezTo>
                  <a:cubicBezTo>
                    <a:pt x="26" y="118"/>
                    <a:pt x="28" y="116"/>
                    <a:pt x="31" y="113"/>
                  </a:cubicBezTo>
                  <a:cubicBezTo>
                    <a:pt x="34" y="111"/>
                    <a:pt x="37" y="109"/>
                    <a:pt x="41" y="108"/>
                  </a:cubicBezTo>
                  <a:cubicBezTo>
                    <a:pt x="49" y="105"/>
                    <a:pt x="55" y="106"/>
                    <a:pt x="62" y="109"/>
                  </a:cubicBezTo>
                  <a:cubicBezTo>
                    <a:pt x="68" y="112"/>
                    <a:pt x="72" y="117"/>
                    <a:pt x="75" y="125"/>
                  </a:cubicBezTo>
                  <a:cubicBezTo>
                    <a:pt x="76" y="128"/>
                    <a:pt x="76" y="131"/>
                    <a:pt x="76" y="135"/>
                  </a:cubicBezTo>
                  <a:cubicBezTo>
                    <a:pt x="76" y="138"/>
                    <a:pt x="76" y="140"/>
                    <a:pt x="76" y="140"/>
                  </a:cubicBezTo>
                  <a:cubicBezTo>
                    <a:pt x="76" y="141"/>
                    <a:pt x="77" y="141"/>
                    <a:pt x="77" y="141"/>
                  </a:cubicBezTo>
                  <a:cubicBezTo>
                    <a:pt x="78" y="142"/>
                    <a:pt x="79" y="142"/>
                    <a:pt x="80" y="142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8" y="145"/>
                    <a:pt x="70" y="142"/>
                    <a:pt x="72" y="139"/>
                  </a:cubicBezTo>
                  <a:cubicBezTo>
                    <a:pt x="73" y="137"/>
                    <a:pt x="73" y="133"/>
                    <a:pt x="72" y="130"/>
                  </a:cubicBezTo>
                  <a:cubicBezTo>
                    <a:pt x="71" y="126"/>
                    <a:pt x="68" y="123"/>
                    <a:pt x="64" y="122"/>
                  </a:cubicBezTo>
                  <a:cubicBezTo>
                    <a:pt x="59" y="121"/>
                    <a:pt x="54" y="122"/>
                    <a:pt x="47" y="124"/>
                  </a:cubicBezTo>
                  <a:cubicBezTo>
                    <a:pt x="40" y="126"/>
                    <a:pt x="34" y="129"/>
                    <a:pt x="31" y="132"/>
                  </a:cubicBezTo>
                  <a:cubicBezTo>
                    <a:pt x="28" y="136"/>
                    <a:pt x="27" y="140"/>
                    <a:pt x="29" y="144"/>
                  </a:cubicBezTo>
                  <a:cubicBezTo>
                    <a:pt x="30" y="146"/>
                    <a:pt x="31" y="149"/>
                    <a:pt x="34" y="151"/>
                  </a:cubicBezTo>
                  <a:cubicBezTo>
                    <a:pt x="36" y="153"/>
                    <a:pt x="39" y="154"/>
                    <a:pt x="42" y="155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60" y="193"/>
                  </a:moveTo>
                  <a:cubicBezTo>
                    <a:pt x="73" y="185"/>
                    <a:pt x="73" y="185"/>
                    <a:pt x="73" y="185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6" y="208"/>
                    <a:pt x="64" y="208"/>
                    <a:pt x="63" y="208"/>
                  </a:cubicBezTo>
                  <a:cubicBezTo>
                    <a:pt x="61" y="208"/>
                    <a:pt x="60" y="207"/>
                    <a:pt x="59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4" y="230"/>
                    <a:pt x="74" y="230"/>
                    <a:pt x="74" y="230"/>
                  </a:cubicBezTo>
                  <a:cubicBezTo>
                    <a:pt x="73" y="228"/>
                    <a:pt x="72" y="226"/>
                    <a:pt x="73" y="224"/>
                  </a:cubicBezTo>
                  <a:cubicBezTo>
                    <a:pt x="73" y="223"/>
                    <a:pt x="75" y="222"/>
                    <a:pt x="77" y="220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7" y="201"/>
                    <a:pt x="109" y="201"/>
                    <a:pt x="110" y="201"/>
                  </a:cubicBezTo>
                  <a:cubicBezTo>
                    <a:pt x="112" y="201"/>
                    <a:pt x="113" y="202"/>
                    <a:pt x="114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2"/>
                    <a:pt x="101" y="183"/>
                    <a:pt x="100" y="185"/>
                  </a:cubicBezTo>
                  <a:cubicBezTo>
                    <a:pt x="100" y="186"/>
                    <a:pt x="98" y="188"/>
                    <a:pt x="96" y="189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90" y="174"/>
                    <a:pt x="92" y="174"/>
                    <a:pt x="93" y="174"/>
                  </a:cubicBezTo>
                  <a:cubicBezTo>
                    <a:pt x="95" y="174"/>
                    <a:pt x="96" y="175"/>
                    <a:pt x="98" y="177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3" y="155"/>
                    <a:pt x="84" y="157"/>
                    <a:pt x="83" y="158"/>
                  </a:cubicBezTo>
                  <a:cubicBezTo>
                    <a:pt x="83" y="159"/>
                    <a:pt x="82" y="161"/>
                    <a:pt x="79" y="162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9" y="181"/>
                    <a:pt x="47" y="182"/>
                    <a:pt x="46" y="181"/>
                  </a:cubicBezTo>
                  <a:cubicBezTo>
                    <a:pt x="44" y="181"/>
                    <a:pt x="43" y="180"/>
                    <a:pt x="42" y="178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1"/>
                    <a:pt x="56" y="199"/>
                    <a:pt x="56" y="197"/>
                  </a:cubicBezTo>
                  <a:cubicBezTo>
                    <a:pt x="56" y="196"/>
                    <a:pt x="58" y="195"/>
                    <a:pt x="60" y="193"/>
                  </a:cubicBezTo>
                  <a:cubicBezTo>
                    <a:pt x="60" y="193"/>
                    <a:pt x="60" y="193"/>
                    <a:pt x="60" y="193"/>
                  </a:cubicBezTo>
                  <a:close/>
                  <a:moveTo>
                    <a:pt x="129" y="265"/>
                  </a:moveTo>
                  <a:cubicBezTo>
                    <a:pt x="146" y="249"/>
                    <a:pt x="146" y="249"/>
                    <a:pt x="146" y="249"/>
                  </a:cubicBezTo>
                  <a:cubicBezTo>
                    <a:pt x="148" y="247"/>
                    <a:pt x="149" y="245"/>
                    <a:pt x="149" y="244"/>
                  </a:cubicBezTo>
                  <a:cubicBezTo>
                    <a:pt x="150" y="242"/>
                    <a:pt x="149" y="241"/>
                    <a:pt x="147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7" y="249"/>
                    <a:pt x="155" y="248"/>
                    <a:pt x="154" y="248"/>
                  </a:cubicBezTo>
                  <a:cubicBezTo>
                    <a:pt x="152" y="248"/>
                    <a:pt x="151" y="249"/>
                    <a:pt x="149" y="251"/>
                  </a:cubicBezTo>
                  <a:cubicBezTo>
                    <a:pt x="132" y="267"/>
                    <a:pt x="132" y="267"/>
                    <a:pt x="132" y="267"/>
                  </a:cubicBezTo>
                  <a:cubicBezTo>
                    <a:pt x="129" y="270"/>
                    <a:pt x="127" y="271"/>
                    <a:pt x="125" y="272"/>
                  </a:cubicBezTo>
                  <a:cubicBezTo>
                    <a:pt x="123" y="273"/>
                    <a:pt x="121" y="274"/>
                    <a:pt x="119" y="274"/>
                  </a:cubicBezTo>
                  <a:cubicBezTo>
                    <a:pt x="116" y="274"/>
                    <a:pt x="114" y="273"/>
                    <a:pt x="111" y="272"/>
                  </a:cubicBezTo>
                  <a:cubicBezTo>
                    <a:pt x="108" y="270"/>
                    <a:pt x="105" y="268"/>
                    <a:pt x="103" y="265"/>
                  </a:cubicBezTo>
                  <a:cubicBezTo>
                    <a:pt x="98" y="260"/>
                    <a:pt x="96" y="256"/>
                    <a:pt x="96" y="251"/>
                  </a:cubicBezTo>
                  <a:cubicBezTo>
                    <a:pt x="96" y="246"/>
                    <a:pt x="98" y="242"/>
                    <a:pt x="103" y="238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2" y="219"/>
                    <a:pt x="123" y="217"/>
                    <a:pt x="124" y="216"/>
                  </a:cubicBezTo>
                  <a:cubicBezTo>
                    <a:pt x="124" y="215"/>
                    <a:pt x="123" y="213"/>
                    <a:pt x="121" y="211"/>
                  </a:cubicBezTo>
                  <a:cubicBezTo>
                    <a:pt x="123" y="210"/>
                    <a:pt x="123" y="210"/>
                    <a:pt x="123" y="210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0" y="231"/>
                    <a:pt x="138" y="230"/>
                    <a:pt x="137" y="230"/>
                  </a:cubicBezTo>
                  <a:cubicBezTo>
                    <a:pt x="135" y="230"/>
                    <a:pt x="133" y="231"/>
                    <a:pt x="131" y="233"/>
                  </a:cubicBezTo>
                  <a:cubicBezTo>
                    <a:pt x="111" y="252"/>
                    <a:pt x="111" y="252"/>
                    <a:pt x="111" y="252"/>
                  </a:cubicBezTo>
                  <a:cubicBezTo>
                    <a:pt x="108" y="254"/>
                    <a:pt x="106" y="257"/>
                    <a:pt x="106" y="259"/>
                  </a:cubicBezTo>
                  <a:cubicBezTo>
                    <a:pt x="106" y="262"/>
                    <a:pt x="107" y="264"/>
                    <a:pt x="109" y="267"/>
                  </a:cubicBezTo>
                  <a:cubicBezTo>
                    <a:pt x="112" y="270"/>
                    <a:pt x="115" y="271"/>
                    <a:pt x="118" y="271"/>
                  </a:cubicBezTo>
                  <a:cubicBezTo>
                    <a:pt x="122" y="270"/>
                    <a:pt x="125" y="268"/>
                    <a:pt x="129" y="265"/>
                  </a:cubicBezTo>
                  <a:cubicBezTo>
                    <a:pt x="129" y="265"/>
                    <a:pt x="129" y="265"/>
                    <a:pt x="129" y="265"/>
                  </a:cubicBezTo>
                  <a:close/>
                  <a:moveTo>
                    <a:pt x="146" y="291"/>
                  </a:moveTo>
                  <a:cubicBezTo>
                    <a:pt x="153" y="287"/>
                    <a:pt x="153" y="287"/>
                    <a:pt x="153" y="287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161" y="305"/>
                    <a:pt x="161" y="305"/>
                    <a:pt x="160" y="305"/>
                  </a:cubicBezTo>
                  <a:cubicBezTo>
                    <a:pt x="160" y="306"/>
                    <a:pt x="160" y="306"/>
                    <a:pt x="160" y="306"/>
                  </a:cubicBezTo>
                  <a:cubicBezTo>
                    <a:pt x="159" y="307"/>
                    <a:pt x="158" y="308"/>
                    <a:pt x="158" y="308"/>
                  </a:cubicBezTo>
                  <a:cubicBezTo>
                    <a:pt x="157" y="307"/>
                    <a:pt x="155" y="307"/>
                    <a:pt x="153" y="305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0"/>
                    <a:pt x="174" y="320"/>
                    <a:pt x="173" y="319"/>
                  </a:cubicBezTo>
                  <a:cubicBezTo>
                    <a:pt x="173" y="318"/>
                    <a:pt x="173" y="316"/>
                    <a:pt x="174" y="315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39" y="291"/>
                    <a:pt x="138" y="291"/>
                    <a:pt x="137" y="292"/>
                  </a:cubicBezTo>
                  <a:cubicBezTo>
                    <a:pt x="135" y="292"/>
                    <a:pt x="134" y="291"/>
                    <a:pt x="133" y="291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46" y="300"/>
                    <a:pt x="146" y="300"/>
                    <a:pt x="146" y="30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4" y="298"/>
                    <a:pt x="143" y="297"/>
                    <a:pt x="143" y="296"/>
                  </a:cubicBezTo>
                  <a:cubicBezTo>
                    <a:pt x="142" y="295"/>
                    <a:pt x="143" y="294"/>
                    <a:pt x="143" y="293"/>
                  </a:cubicBezTo>
                  <a:cubicBezTo>
                    <a:pt x="144" y="293"/>
                    <a:pt x="144" y="293"/>
                    <a:pt x="144" y="292"/>
                  </a:cubicBezTo>
                  <a:cubicBezTo>
                    <a:pt x="145" y="292"/>
                    <a:pt x="145" y="292"/>
                    <a:pt x="146" y="291"/>
                  </a:cubicBezTo>
                  <a:cubicBezTo>
                    <a:pt x="146" y="291"/>
                    <a:pt x="146" y="291"/>
                    <a:pt x="146" y="291"/>
                  </a:cubicBezTo>
                  <a:close/>
                  <a:moveTo>
                    <a:pt x="156" y="285"/>
                  </a:moveTo>
                  <a:cubicBezTo>
                    <a:pt x="169" y="276"/>
                    <a:pt x="169" y="276"/>
                    <a:pt x="169" y="276"/>
                  </a:cubicBezTo>
                  <a:cubicBezTo>
                    <a:pt x="164" y="291"/>
                    <a:pt x="164" y="291"/>
                    <a:pt x="164" y="291"/>
                  </a:cubicBezTo>
                  <a:cubicBezTo>
                    <a:pt x="156" y="285"/>
                    <a:pt x="156" y="285"/>
                    <a:pt x="156" y="285"/>
                  </a:cubicBezTo>
                  <a:close/>
                  <a:moveTo>
                    <a:pt x="213" y="294"/>
                  </a:moveTo>
                  <a:cubicBezTo>
                    <a:pt x="214" y="292"/>
                    <a:pt x="214" y="290"/>
                    <a:pt x="214" y="288"/>
                  </a:cubicBezTo>
                  <a:cubicBezTo>
                    <a:pt x="213" y="287"/>
                    <a:pt x="212" y="286"/>
                    <a:pt x="210" y="285"/>
                  </a:cubicBezTo>
                  <a:cubicBezTo>
                    <a:pt x="211" y="283"/>
                    <a:pt x="211" y="283"/>
                    <a:pt x="211" y="283"/>
                  </a:cubicBezTo>
                  <a:cubicBezTo>
                    <a:pt x="230" y="292"/>
                    <a:pt x="230" y="292"/>
                    <a:pt x="230" y="292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9" y="308"/>
                    <a:pt x="250" y="306"/>
                    <a:pt x="249" y="305"/>
                  </a:cubicBezTo>
                  <a:cubicBezTo>
                    <a:pt x="249" y="304"/>
                    <a:pt x="248" y="302"/>
                    <a:pt x="245" y="301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61" y="306"/>
                    <a:pt x="261" y="306"/>
                    <a:pt x="261" y="306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8" y="307"/>
                    <a:pt x="256" y="307"/>
                    <a:pt x="255" y="308"/>
                  </a:cubicBezTo>
                  <a:cubicBezTo>
                    <a:pt x="254" y="308"/>
                    <a:pt x="252" y="310"/>
                    <a:pt x="251" y="312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28" y="348"/>
                    <a:pt x="228" y="348"/>
                    <a:pt x="228" y="348"/>
                  </a:cubicBezTo>
                  <a:cubicBezTo>
                    <a:pt x="215" y="297"/>
                    <a:pt x="215" y="297"/>
                    <a:pt x="215" y="297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1" y="328"/>
                    <a:pt x="200" y="330"/>
                    <a:pt x="201" y="331"/>
                  </a:cubicBezTo>
                  <a:cubicBezTo>
                    <a:pt x="201" y="332"/>
                    <a:pt x="203" y="334"/>
                    <a:pt x="205" y="335"/>
                  </a:cubicBezTo>
                  <a:cubicBezTo>
                    <a:pt x="204" y="337"/>
                    <a:pt x="204" y="337"/>
                    <a:pt x="204" y="337"/>
                  </a:cubicBezTo>
                  <a:cubicBezTo>
                    <a:pt x="189" y="329"/>
                    <a:pt x="189" y="329"/>
                    <a:pt x="189" y="329"/>
                  </a:cubicBezTo>
                  <a:cubicBezTo>
                    <a:pt x="190" y="328"/>
                    <a:pt x="190" y="328"/>
                    <a:pt x="190" y="328"/>
                  </a:cubicBezTo>
                  <a:cubicBezTo>
                    <a:pt x="192" y="329"/>
                    <a:pt x="194" y="329"/>
                    <a:pt x="195" y="328"/>
                  </a:cubicBezTo>
                  <a:cubicBezTo>
                    <a:pt x="196" y="328"/>
                    <a:pt x="198" y="326"/>
                    <a:pt x="199" y="324"/>
                  </a:cubicBezTo>
                  <a:cubicBezTo>
                    <a:pt x="213" y="294"/>
                    <a:pt x="213" y="294"/>
                    <a:pt x="213" y="294"/>
                  </a:cubicBezTo>
                  <a:close/>
                  <a:moveTo>
                    <a:pt x="340" y="352"/>
                  </a:moveTo>
                  <a:cubicBezTo>
                    <a:pt x="342" y="329"/>
                    <a:pt x="342" y="329"/>
                    <a:pt x="342" y="329"/>
                  </a:cubicBezTo>
                  <a:cubicBezTo>
                    <a:pt x="342" y="326"/>
                    <a:pt x="342" y="324"/>
                    <a:pt x="341" y="323"/>
                  </a:cubicBezTo>
                  <a:cubicBezTo>
                    <a:pt x="340" y="322"/>
                    <a:pt x="339" y="321"/>
                    <a:pt x="336" y="321"/>
                  </a:cubicBezTo>
                  <a:cubicBezTo>
                    <a:pt x="337" y="319"/>
                    <a:pt x="337" y="319"/>
                    <a:pt x="337" y="319"/>
                  </a:cubicBezTo>
                  <a:cubicBezTo>
                    <a:pt x="353" y="320"/>
                    <a:pt x="353" y="320"/>
                    <a:pt x="353" y="320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1" y="322"/>
                    <a:pt x="349" y="323"/>
                    <a:pt x="348" y="324"/>
                  </a:cubicBezTo>
                  <a:cubicBezTo>
                    <a:pt x="347" y="325"/>
                    <a:pt x="346" y="327"/>
                    <a:pt x="346" y="329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6"/>
                    <a:pt x="343" y="359"/>
                    <a:pt x="342" y="361"/>
                  </a:cubicBezTo>
                  <a:cubicBezTo>
                    <a:pt x="341" y="363"/>
                    <a:pt x="340" y="364"/>
                    <a:pt x="339" y="366"/>
                  </a:cubicBezTo>
                  <a:cubicBezTo>
                    <a:pt x="337" y="368"/>
                    <a:pt x="334" y="369"/>
                    <a:pt x="331" y="370"/>
                  </a:cubicBezTo>
                  <a:cubicBezTo>
                    <a:pt x="328" y="371"/>
                    <a:pt x="325" y="371"/>
                    <a:pt x="321" y="371"/>
                  </a:cubicBezTo>
                  <a:cubicBezTo>
                    <a:pt x="314" y="370"/>
                    <a:pt x="309" y="368"/>
                    <a:pt x="306" y="365"/>
                  </a:cubicBezTo>
                  <a:cubicBezTo>
                    <a:pt x="303" y="361"/>
                    <a:pt x="302" y="356"/>
                    <a:pt x="302" y="350"/>
                  </a:cubicBezTo>
                  <a:cubicBezTo>
                    <a:pt x="304" y="326"/>
                    <a:pt x="304" y="326"/>
                    <a:pt x="304" y="326"/>
                  </a:cubicBezTo>
                  <a:cubicBezTo>
                    <a:pt x="305" y="323"/>
                    <a:pt x="304" y="321"/>
                    <a:pt x="303" y="320"/>
                  </a:cubicBezTo>
                  <a:cubicBezTo>
                    <a:pt x="303" y="319"/>
                    <a:pt x="301" y="318"/>
                    <a:pt x="299" y="318"/>
                  </a:cubicBezTo>
                  <a:cubicBezTo>
                    <a:pt x="299" y="316"/>
                    <a:pt x="299" y="316"/>
                    <a:pt x="299" y="316"/>
                  </a:cubicBezTo>
                  <a:cubicBezTo>
                    <a:pt x="328" y="318"/>
                    <a:pt x="328" y="318"/>
                    <a:pt x="328" y="318"/>
                  </a:cubicBezTo>
                  <a:cubicBezTo>
                    <a:pt x="328" y="320"/>
                    <a:pt x="328" y="320"/>
                    <a:pt x="328" y="320"/>
                  </a:cubicBezTo>
                  <a:cubicBezTo>
                    <a:pt x="325" y="320"/>
                    <a:pt x="323" y="321"/>
                    <a:pt x="322" y="322"/>
                  </a:cubicBezTo>
                  <a:cubicBezTo>
                    <a:pt x="321" y="323"/>
                    <a:pt x="321" y="324"/>
                    <a:pt x="320" y="327"/>
                  </a:cubicBezTo>
                  <a:cubicBezTo>
                    <a:pt x="318" y="355"/>
                    <a:pt x="318" y="355"/>
                    <a:pt x="318" y="355"/>
                  </a:cubicBezTo>
                  <a:cubicBezTo>
                    <a:pt x="318" y="359"/>
                    <a:pt x="318" y="362"/>
                    <a:pt x="320" y="364"/>
                  </a:cubicBezTo>
                  <a:cubicBezTo>
                    <a:pt x="321" y="366"/>
                    <a:pt x="323" y="367"/>
                    <a:pt x="327" y="367"/>
                  </a:cubicBezTo>
                  <a:cubicBezTo>
                    <a:pt x="331" y="367"/>
                    <a:pt x="334" y="366"/>
                    <a:pt x="336" y="364"/>
                  </a:cubicBezTo>
                  <a:cubicBezTo>
                    <a:pt x="338" y="361"/>
                    <a:pt x="340" y="358"/>
                    <a:pt x="340" y="352"/>
                  </a:cubicBezTo>
                  <a:cubicBezTo>
                    <a:pt x="340" y="352"/>
                    <a:pt x="340" y="352"/>
                    <a:pt x="340" y="352"/>
                  </a:cubicBezTo>
                  <a:close/>
                  <a:moveTo>
                    <a:pt x="368" y="329"/>
                  </a:moveTo>
                  <a:cubicBezTo>
                    <a:pt x="368" y="327"/>
                    <a:pt x="367" y="325"/>
                    <a:pt x="366" y="324"/>
                  </a:cubicBezTo>
                  <a:cubicBezTo>
                    <a:pt x="365" y="323"/>
                    <a:pt x="363" y="323"/>
                    <a:pt x="361" y="323"/>
                  </a:cubicBezTo>
                  <a:cubicBezTo>
                    <a:pt x="360" y="321"/>
                    <a:pt x="360" y="321"/>
                    <a:pt x="360" y="321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410" y="344"/>
                    <a:pt x="410" y="344"/>
                    <a:pt x="410" y="344"/>
                  </a:cubicBezTo>
                  <a:cubicBezTo>
                    <a:pt x="407" y="324"/>
                    <a:pt x="407" y="324"/>
                    <a:pt x="407" y="324"/>
                  </a:cubicBezTo>
                  <a:cubicBezTo>
                    <a:pt x="407" y="321"/>
                    <a:pt x="406" y="320"/>
                    <a:pt x="405" y="319"/>
                  </a:cubicBezTo>
                  <a:cubicBezTo>
                    <a:pt x="404" y="318"/>
                    <a:pt x="402" y="317"/>
                    <a:pt x="400" y="317"/>
                  </a:cubicBezTo>
                  <a:cubicBezTo>
                    <a:pt x="399" y="316"/>
                    <a:pt x="399" y="316"/>
                    <a:pt x="399" y="316"/>
                  </a:cubicBezTo>
                  <a:cubicBezTo>
                    <a:pt x="416" y="313"/>
                    <a:pt x="416" y="313"/>
                    <a:pt x="416" y="313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4" y="316"/>
                    <a:pt x="412" y="316"/>
                    <a:pt x="411" y="318"/>
                  </a:cubicBezTo>
                  <a:cubicBezTo>
                    <a:pt x="410" y="319"/>
                    <a:pt x="410" y="321"/>
                    <a:pt x="411" y="323"/>
                  </a:cubicBezTo>
                  <a:cubicBezTo>
                    <a:pt x="416" y="365"/>
                    <a:pt x="416" y="365"/>
                    <a:pt x="416" y="365"/>
                  </a:cubicBezTo>
                  <a:cubicBezTo>
                    <a:pt x="411" y="366"/>
                    <a:pt x="411" y="366"/>
                    <a:pt x="411" y="366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6" y="361"/>
                    <a:pt x="376" y="361"/>
                    <a:pt x="376" y="361"/>
                  </a:cubicBezTo>
                  <a:cubicBezTo>
                    <a:pt x="377" y="364"/>
                    <a:pt x="377" y="366"/>
                    <a:pt x="379" y="367"/>
                  </a:cubicBezTo>
                  <a:cubicBezTo>
                    <a:pt x="380" y="368"/>
                    <a:pt x="381" y="368"/>
                    <a:pt x="384" y="368"/>
                  </a:cubicBezTo>
                  <a:cubicBezTo>
                    <a:pt x="384" y="370"/>
                    <a:pt x="384" y="370"/>
                    <a:pt x="384" y="370"/>
                  </a:cubicBezTo>
                  <a:cubicBezTo>
                    <a:pt x="368" y="372"/>
                    <a:pt x="368" y="372"/>
                    <a:pt x="368" y="372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70" y="370"/>
                    <a:pt x="371" y="369"/>
                    <a:pt x="372" y="368"/>
                  </a:cubicBezTo>
                  <a:cubicBezTo>
                    <a:pt x="373" y="366"/>
                    <a:pt x="373" y="364"/>
                    <a:pt x="373" y="362"/>
                  </a:cubicBezTo>
                  <a:cubicBezTo>
                    <a:pt x="368" y="329"/>
                    <a:pt x="368" y="329"/>
                    <a:pt x="368" y="329"/>
                  </a:cubicBezTo>
                  <a:close/>
                  <a:moveTo>
                    <a:pt x="461" y="345"/>
                  </a:moveTo>
                  <a:cubicBezTo>
                    <a:pt x="462" y="348"/>
                    <a:pt x="463" y="349"/>
                    <a:pt x="464" y="350"/>
                  </a:cubicBezTo>
                  <a:cubicBezTo>
                    <a:pt x="465" y="351"/>
                    <a:pt x="467" y="351"/>
                    <a:pt x="469" y="351"/>
                  </a:cubicBezTo>
                  <a:cubicBezTo>
                    <a:pt x="470" y="352"/>
                    <a:pt x="470" y="352"/>
                    <a:pt x="470" y="352"/>
                  </a:cubicBezTo>
                  <a:cubicBezTo>
                    <a:pt x="442" y="360"/>
                    <a:pt x="442" y="360"/>
                    <a:pt x="442" y="360"/>
                  </a:cubicBezTo>
                  <a:cubicBezTo>
                    <a:pt x="441" y="359"/>
                    <a:pt x="441" y="359"/>
                    <a:pt x="441" y="359"/>
                  </a:cubicBezTo>
                  <a:cubicBezTo>
                    <a:pt x="444" y="358"/>
                    <a:pt x="445" y="357"/>
                    <a:pt x="446" y="355"/>
                  </a:cubicBezTo>
                  <a:cubicBezTo>
                    <a:pt x="446" y="354"/>
                    <a:pt x="446" y="352"/>
                    <a:pt x="446" y="350"/>
                  </a:cubicBezTo>
                  <a:cubicBezTo>
                    <a:pt x="436" y="318"/>
                    <a:pt x="436" y="318"/>
                    <a:pt x="436" y="318"/>
                  </a:cubicBezTo>
                  <a:cubicBezTo>
                    <a:pt x="436" y="316"/>
                    <a:pt x="435" y="314"/>
                    <a:pt x="433" y="313"/>
                  </a:cubicBezTo>
                  <a:cubicBezTo>
                    <a:pt x="432" y="312"/>
                    <a:pt x="430" y="312"/>
                    <a:pt x="428" y="313"/>
                  </a:cubicBezTo>
                  <a:cubicBezTo>
                    <a:pt x="428" y="311"/>
                    <a:pt x="428" y="311"/>
                    <a:pt x="428" y="311"/>
                  </a:cubicBezTo>
                  <a:cubicBezTo>
                    <a:pt x="456" y="303"/>
                    <a:pt x="456" y="303"/>
                    <a:pt x="456" y="303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54" y="306"/>
                    <a:pt x="452" y="307"/>
                    <a:pt x="452" y="308"/>
                  </a:cubicBezTo>
                  <a:cubicBezTo>
                    <a:pt x="451" y="309"/>
                    <a:pt x="451" y="311"/>
                    <a:pt x="452" y="314"/>
                  </a:cubicBezTo>
                  <a:cubicBezTo>
                    <a:pt x="461" y="345"/>
                    <a:pt x="461" y="345"/>
                    <a:pt x="461" y="345"/>
                  </a:cubicBezTo>
                  <a:close/>
                  <a:moveTo>
                    <a:pt x="508" y="337"/>
                  </a:moveTo>
                  <a:cubicBezTo>
                    <a:pt x="511" y="336"/>
                    <a:pt x="511" y="336"/>
                    <a:pt x="511" y="336"/>
                  </a:cubicBezTo>
                  <a:cubicBezTo>
                    <a:pt x="507" y="287"/>
                    <a:pt x="507" y="287"/>
                    <a:pt x="507" y="287"/>
                  </a:cubicBezTo>
                  <a:cubicBezTo>
                    <a:pt x="507" y="285"/>
                    <a:pt x="507" y="284"/>
                    <a:pt x="507" y="282"/>
                  </a:cubicBezTo>
                  <a:cubicBezTo>
                    <a:pt x="508" y="281"/>
                    <a:pt x="509" y="280"/>
                    <a:pt x="510" y="279"/>
                  </a:cubicBezTo>
                  <a:cubicBezTo>
                    <a:pt x="509" y="277"/>
                    <a:pt x="509" y="277"/>
                    <a:pt x="509" y="277"/>
                  </a:cubicBezTo>
                  <a:cubicBezTo>
                    <a:pt x="495" y="285"/>
                    <a:pt x="495" y="285"/>
                    <a:pt x="495" y="285"/>
                  </a:cubicBezTo>
                  <a:cubicBezTo>
                    <a:pt x="496" y="286"/>
                    <a:pt x="496" y="286"/>
                    <a:pt x="496" y="286"/>
                  </a:cubicBezTo>
                  <a:cubicBezTo>
                    <a:pt x="498" y="286"/>
                    <a:pt x="499" y="285"/>
                    <a:pt x="500" y="285"/>
                  </a:cubicBezTo>
                  <a:cubicBezTo>
                    <a:pt x="501" y="285"/>
                    <a:pt x="502" y="286"/>
                    <a:pt x="503" y="287"/>
                  </a:cubicBezTo>
                  <a:cubicBezTo>
                    <a:pt x="503" y="287"/>
                    <a:pt x="503" y="287"/>
                    <a:pt x="503" y="288"/>
                  </a:cubicBezTo>
                  <a:cubicBezTo>
                    <a:pt x="503" y="288"/>
                    <a:pt x="503" y="289"/>
                    <a:pt x="503" y="290"/>
                  </a:cubicBezTo>
                  <a:cubicBezTo>
                    <a:pt x="506" y="316"/>
                    <a:pt x="506" y="316"/>
                    <a:pt x="506" y="316"/>
                  </a:cubicBezTo>
                  <a:cubicBezTo>
                    <a:pt x="485" y="298"/>
                    <a:pt x="485" y="298"/>
                    <a:pt x="485" y="298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6"/>
                    <a:pt x="483" y="296"/>
                  </a:cubicBezTo>
                  <a:cubicBezTo>
                    <a:pt x="483" y="295"/>
                    <a:pt x="483" y="295"/>
                    <a:pt x="483" y="294"/>
                  </a:cubicBezTo>
                  <a:cubicBezTo>
                    <a:pt x="484" y="293"/>
                    <a:pt x="485" y="292"/>
                    <a:pt x="486" y="292"/>
                  </a:cubicBezTo>
                  <a:cubicBezTo>
                    <a:pt x="486" y="291"/>
                    <a:pt x="486" y="291"/>
                    <a:pt x="486" y="291"/>
                  </a:cubicBezTo>
                  <a:cubicBezTo>
                    <a:pt x="486" y="290"/>
                    <a:pt x="486" y="290"/>
                    <a:pt x="486" y="290"/>
                  </a:cubicBezTo>
                  <a:cubicBezTo>
                    <a:pt x="462" y="302"/>
                    <a:pt x="462" y="302"/>
                    <a:pt x="462" y="302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64" y="303"/>
                    <a:pt x="465" y="303"/>
                    <a:pt x="467" y="303"/>
                  </a:cubicBezTo>
                  <a:cubicBezTo>
                    <a:pt x="468" y="304"/>
                    <a:pt x="469" y="305"/>
                    <a:pt x="471" y="306"/>
                  </a:cubicBezTo>
                  <a:cubicBezTo>
                    <a:pt x="508" y="337"/>
                    <a:pt x="508" y="337"/>
                    <a:pt x="508" y="337"/>
                  </a:cubicBezTo>
                  <a:close/>
                  <a:moveTo>
                    <a:pt x="547" y="316"/>
                  </a:moveTo>
                  <a:cubicBezTo>
                    <a:pt x="546" y="315"/>
                    <a:pt x="546" y="315"/>
                    <a:pt x="546" y="315"/>
                  </a:cubicBezTo>
                  <a:cubicBezTo>
                    <a:pt x="548" y="313"/>
                    <a:pt x="549" y="311"/>
                    <a:pt x="549" y="310"/>
                  </a:cubicBezTo>
                  <a:cubicBezTo>
                    <a:pt x="549" y="308"/>
                    <a:pt x="548" y="307"/>
                    <a:pt x="547" y="305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4" y="277"/>
                    <a:pt x="523" y="276"/>
                    <a:pt x="521" y="276"/>
                  </a:cubicBezTo>
                  <a:cubicBezTo>
                    <a:pt x="520" y="275"/>
                    <a:pt x="518" y="276"/>
                    <a:pt x="516" y="277"/>
                  </a:cubicBezTo>
                  <a:cubicBezTo>
                    <a:pt x="515" y="276"/>
                    <a:pt x="515" y="276"/>
                    <a:pt x="515" y="276"/>
                  </a:cubicBezTo>
                  <a:cubicBezTo>
                    <a:pt x="550" y="248"/>
                    <a:pt x="550" y="248"/>
                    <a:pt x="550" y="248"/>
                  </a:cubicBezTo>
                  <a:cubicBezTo>
                    <a:pt x="559" y="258"/>
                    <a:pt x="559" y="258"/>
                    <a:pt x="559" y="258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55" y="257"/>
                    <a:pt x="552" y="256"/>
                    <a:pt x="549" y="256"/>
                  </a:cubicBezTo>
                  <a:cubicBezTo>
                    <a:pt x="547" y="255"/>
                    <a:pt x="544" y="257"/>
                    <a:pt x="540" y="260"/>
                  </a:cubicBezTo>
                  <a:cubicBezTo>
                    <a:pt x="535" y="264"/>
                    <a:pt x="535" y="264"/>
                    <a:pt x="535" y="264"/>
                  </a:cubicBezTo>
                  <a:cubicBezTo>
                    <a:pt x="547" y="280"/>
                    <a:pt x="547" y="280"/>
                    <a:pt x="547" y="280"/>
                  </a:cubicBezTo>
                  <a:cubicBezTo>
                    <a:pt x="548" y="279"/>
                    <a:pt x="548" y="279"/>
                    <a:pt x="548" y="279"/>
                  </a:cubicBezTo>
                  <a:cubicBezTo>
                    <a:pt x="550" y="278"/>
                    <a:pt x="551" y="276"/>
                    <a:pt x="551" y="274"/>
                  </a:cubicBezTo>
                  <a:cubicBezTo>
                    <a:pt x="551" y="271"/>
                    <a:pt x="550" y="269"/>
                    <a:pt x="548" y="266"/>
                  </a:cubicBezTo>
                  <a:cubicBezTo>
                    <a:pt x="550" y="264"/>
                    <a:pt x="550" y="264"/>
                    <a:pt x="550" y="264"/>
                  </a:cubicBezTo>
                  <a:cubicBezTo>
                    <a:pt x="565" y="284"/>
                    <a:pt x="565" y="284"/>
                    <a:pt x="565" y="284"/>
                  </a:cubicBezTo>
                  <a:cubicBezTo>
                    <a:pt x="564" y="285"/>
                    <a:pt x="564" y="285"/>
                    <a:pt x="564" y="285"/>
                  </a:cubicBezTo>
                  <a:cubicBezTo>
                    <a:pt x="561" y="282"/>
                    <a:pt x="559" y="280"/>
                    <a:pt x="557" y="280"/>
                  </a:cubicBezTo>
                  <a:cubicBezTo>
                    <a:pt x="554" y="280"/>
                    <a:pt x="552" y="280"/>
                    <a:pt x="550" y="282"/>
                  </a:cubicBezTo>
                  <a:cubicBezTo>
                    <a:pt x="550" y="283"/>
                    <a:pt x="550" y="283"/>
                    <a:pt x="550" y="283"/>
                  </a:cubicBezTo>
                  <a:cubicBezTo>
                    <a:pt x="560" y="295"/>
                    <a:pt x="560" y="295"/>
                    <a:pt x="560" y="295"/>
                  </a:cubicBezTo>
                  <a:cubicBezTo>
                    <a:pt x="561" y="297"/>
                    <a:pt x="562" y="298"/>
                    <a:pt x="563" y="298"/>
                  </a:cubicBezTo>
                  <a:cubicBezTo>
                    <a:pt x="564" y="298"/>
                    <a:pt x="566" y="297"/>
                    <a:pt x="568" y="295"/>
                  </a:cubicBezTo>
                  <a:cubicBezTo>
                    <a:pt x="572" y="292"/>
                    <a:pt x="574" y="289"/>
                    <a:pt x="575" y="286"/>
                  </a:cubicBezTo>
                  <a:cubicBezTo>
                    <a:pt x="576" y="282"/>
                    <a:pt x="575" y="279"/>
                    <a:pt x="573" y="274"/>
                  </a:cubicBezTo>
                  <a:cubicBezTo>
                    <a:pt x="575" y="273"/>
                    <a:pt x="575" y="273"/>
                    <a:pt x="575" y="273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47" y="316"/>
                    <a:pt x="547" y="316"/>
                    <a:pt x="547" y="316"/>
                  </a:cubicBezTo>
                  <a:close/>
                  <a:moveTo>
                    <a:pt x="595" y="239"/>
                  </a:moveTo>
                  <a:cubicBezTo>
                    <a:pt x="596" y="238"/>
                    <a:pt x="596" y="238"/>
                    <a:pt x="596" y="238"/>
                  </a:cubicBezTo>
                  <a:cubicBezTo>
                    <a:pt x="598" y="236"/>
                    <a:pt x="599" y="233"/>
                    <a:pt x="599" y="231"/>
                  </a:cubicBezTo>
                  <a:cubicBezTo>
                    <a:pt x="598" y="229"/>
                    <a:pt x="597" y="226"/>
                    <a:pt x="594" y="224"/>
                  </a:cubicBezTo>
                  <a:cubicBezTo>
                    <a:pt x="591" y="221"/>
                    <a:pt x="588" y="220"/>
                    <a:pt x="586" y="220"/>
                  </a:cubicBezTo>
                  <a:cubicBezTo>
                    <a:pt x="583" y="220"/>
                    <a:pt x="581" y="222"/>
                    <a:pt x="579" y="225"/>
                  </a:cubicBezTo>
                  <a:cubicBezTo>
                    <a:pt x="595" y="239"/>
                    <a:pt x="595" y="239"/>
                    <a:pt x="595" y="239"/>
                  </a:cubicBezTo>
                  <a:close/>
                  <a:moveTo>
                    <a:pt x="609" y="250"/>
                  </a:moveTo>
                  <a:cubicBezTo>
                    <a:pt x="598" y="241"/>
                    <a:pt x="598" y="241"/>
                    <a:pt x="598" y="241"/>
                  </a:cubicBezTo>
                  <a:cubicBezTo>
                    <a:pt x="599" y="240"/>
                    <a:pt x="599" y="240"/>
                    <a:pt x="599" y="240"/>
                  </a:cubicBezTo>
                  <a:cubicBezTo>
                    <a:pt x="625" y="245"/>
                    <a:pt x="625" y="245"/>
                    <a:pt x="625" y="245"/>
                  </a:cubicBezTo>
                  <a:cubicBezTo>
                    <a:pt x="637" y="230"/>
                    <a:pt x="637" y="230"/>
                    <a:pt x="637" y="230"/>
                  </a:cubicBezTo>
                  <a:cubicBezTo>
                    <a:pt x="636" y="229"/>
                    <a:pt x="636" y="229"/>
                    <a:pt x="636" y="229"/>
                  </a:cubicBezTo>
                  <a:cubicBezTo>
                    <a:pt x="635" y="230"/>
                    <a:pt x="634" y="231"/>
                    <a:pt x="633" y="231"/>
                  </a:cubicBezTo>
                  <a:cubicBezTo>
                    <a:pt x="632" y="231"/>
                    <a:pt x="630" y="231"/>
                    <a:pt x="628" y="231"/>
                  </a:cubicBezTo>
                  <a:cubicBezTo>
                    <a:pt x="608" y="227"/>
                    <a:pt x="608" y="227"/>
                    <a:pt x="608" y="227"/>
                  </a:cubicBezTo>
                  <a:cubicBezTo>
                    <a:pt x="609" y="224"/>
                    <a:pt x="609" y="221"/>
                    <a:pt x="609" y="218"/>
                  </a:cubicBezTo>
                  <a:cubicBezTo>
                    <a:pt x="608" y="215"/>
                    <a:pt x="607" y="213"/>
                    <a:pt x="604" y="211"/>
                  </a:cubicBezTo>
                  <a:cubicBezTo>
                    <a:pt x="601" y="208"/>
                    <a:pt x="597" y="207"/>
                    <a:pt x="593" y="209"/>
                  </a:cubicBezTo>
                  <a:cubicBezTo>
                    <a:pt x="589" y="210"/>
                    <a:pt x="585" y="213"/>
                    <a:pt x="580" y="218"/>
                  </a:cubicBezTo>
                  <a:cubicBezTo>
                    <a:pt x="562" y="240"/>
                    <a:pt x="562" y="240"/>
                    <a:pt x="562" y="240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5" y="240"/>
                    <a:pt x="567" y="239"/>
                    <a:pt x="568" y="239"/>
                  </a:cubicBezTo>
                  <a:cubicBezTo>
                    <a:pt x="569" y="239"/>
                    <a:pt x="571" y="239"/>
                    <a:pt x="573" y="241"/>
                  </a:cubicBezTo>
                  <a:cubicBezTo>
                    <a:pt x="598" y="262"/>
                    <a:pt x="598" y="262"/>
                    <a:pt x="598" y="262"/>
                  </a:cubicBezTo>
                  <a:cubicBezTo>
                    <a:pt x="600" y="264"/>
                    <a:pt x="602" y="266"/>
                    <a:pt x="602" y="267"/>
                  </a:cubicBezTo>
                  <a:cubicBezTo>
                    <a:pt x="602" y="269"/>
                    <a:pt x="601" y="270"/>
                    <a:pt x="600" y="272"/>
                  </a:cubicBezTo>
                  <a:cubicBezTo>
                    <a:pt x="601" y="273"/>
                    <a:pt x="601" y="273"/>
                    <a:pt x="601" y="273"/>
                  </a:cubicBezTo>
                  <a:cubicBezTo>
                    <a:pt x="620" y="251"/>
                    <a:pt x="620" y="251"/>
                    <a:pt x="620" y="251"/>
                  </a:cubicBezTo>
                  <a:cubicBezTo>
                    <a:pt x="619" y="249"/>
                    <a:pt x="619" y="249"/>
                    <a:pt x="619" y="249"/>
                  </a:cubicBezTo>
                  <a:cubicBezTo>
                    <a:pt x="617" y="251"/>
                    <a:pt x="616" y="252"/>
                    <a:pt x="614" y="252"/>
                  </a:cubicBezTo>
                  <a:cubicBezTo>
                    <a:pt x="613" y="253"/>
                    <a:pt x="611" y="252"/>
                    <a:pt x="609" y="250"/>
                  </a:cubicBezTo>
                  <a:cubicBezTo>
                    <a:pt x="609" y="250"/>
                    <a:pt x="609" y="250"/>
                    <a:pt x="609" y="250"/>
                  </a:cubicBezTo>
                  <a:close/>
                  <a:moveTo>
                    <a:pt x="651" y="215"/>
                  </a:moveTo>
                  <a:cubicBezTo>
                    <a:pt x="634" y="206"/>
                    <a:pt x="634" y="206"/>
                    <a:pt x="634" y="206"/>
                  </a:cubicBezTo>
                  <a:cubicBezTo>
                    <a:pt x="635" y="204"/>
                    <a:pt x="635" y="204"/>
                    <a:pt x="635" y="204"/>
                  </a:cubicBezTo>
                  <a:cubicBezTo>
                    <a:pt x="639" y="206"/>
                    <a:pt x="643" y="206"/>
                    <a:pt x="648" y="205"/>
                  </a:cubicBezTo>
                  <a:cubicBezTo>
                    <a:pt x="652" y="203"/>
                    <a:pt x="655" y="200"/>
                    <a:pt x="657" y="196"/>
                  </a:cubicBezTo>
                  <a:cubicBezTo>
                    <a:pt x="659" y="194"/>
                    <a:pt x="659" y="191"/>
                    <a:pt x="659" y="189"/>
                  </a:cubicBezTo>
                  <a:cubicBezTo>
                    <a:pt x="659" y="187"/>
                    <a:pt x="658" y="185"/>
                    <a:pt x="656" y="184"/>
                  </a:cubicBezTo>
                  <a:cubicBezTo>
                    <a:pt x="653" y="183"/>
                    <a:pt x="648" y="185"/>
                    <a:pt x="641" y="190"/>
                  </a:cubicBezTo>
                  <a:cubicBezTo>
                    <a:pt x="640" y="190"/>
                    <a:pt x="640" y="190"/>
                    <a:pt x="640" y="190"/>
                  </a:cubicBezTo>
                  <a:cubicBezTo>
                    <a:pt x="640" y="191"/>
                    <a:pt x="639" y="191"/>
                    <a:pt x="638" y="192"/>
                  </a:cubicBezTo>
                  <a:cubicBezTo>
                    <a:pt x="633" y="196"/>
                    <a:pt x="629" y="198"/>
                    <a:pt x="626" y="198"/>
                  </a:cubicBezTo>
                  <a:cubicBezTo>
                    <a:pt x="625" y="199"/>
                    <a:pt x="623" y="199"/>
                    <a:pt x="622" y="198"/>
                  </a:cubicBezTo>
                  <a:cubicBezTo>
                    <a:pt x="620" y="198"/>
                    <a:pt x="619" y="198"/>
                    <a:pt x="618" y="197"/>
                  </a:cubicBezTo>
                  <a:cubicBezTo>
                    <a:pt x="614" y="195"/>
                    <a:pt x="611" y="191"/>
                    <a:pt x="610" y="186"/>
                  </a:cubicBezTo>
                  <a:cubicBezTo>
                    <a:pt x="609" y="182"/>
                    <a:pt x="610" y="177"/>
                    <a:pt x="613" y="172"/>
                  </a:cubicBezTo>
                  <a:cubicBezTo>
                    <a:pt x="614" y="169"/>
                    <a:pt x="616" y="167"/>
                    <a:pt x="619" y="165"/>
                  </a:cubicBezTo>
                  <a:cubicBezTo>
                    <a:pt x="622" y="162"/>
                    <a:pt x="623" y="161"/>
                    <a:pt x="623" y="161"/>
                  </a:cubicBezTo>
                  <a:cubicBezTo>
                    <a:pt x="624" y="160"/>
                    <a:pt x="624" y="159"/>
                    <a:pt x="623" y="159"/>
                  </a:cubicBezTo>
                  <a:cubicBezTo>
                    <a:pt x="623" y="158"/>
                    <a:pt x="622" y="158"/>
                    <a:pt x="621" y="157"/>
                  </a:cubicBezTo>
                  <a:cubicBezTo>
                    <a:pt x="622" y="155"/>
                    <a:pt x="622" y="155"/>
                    <a:pt x="622" y="155"/>
                  </a:cubicBezTo>
                  <a:cubicBezTo>
                    <a:pt x="637" y="163"/>
                    <a:pt x="637" y="163"/>
                    <a:pt x="637" y="163"/>
                  </a:cubicBezTo>
                  <a:cubicBezTo>
                    <a:pt x="636" y="165"/>
                    <a:pt x="636" y="165"/>
                    <a:pt x="636" y="165"/>
                  </a:cubicBezTo>
                  <a:cubicBezTo>
                    <a:pt x="632" y="163"/>
                    <a:pt x="628" y="163"/>
                    <a:pt x="625" y="165"/>
                  </a:cubicBezTo>
                  <a:cubicBezTo>
                    <a:pt x="621" y="166"/>
                    <a:pt x="618" y="169"/>
                    <a:pt x="616" y="173"/>
                  </a:cubicBezTo>
                  <a:cubicBezTo>
                    <a:pt x="615" y="175"/>
                    <a:pt x="615" y="177"/>
                    <a:pt x="615" y="179"/>
                  </a:cubicBezTo>
                  <a:cubicBezTo>
                    <a:pt x="615" y="181"/>
                    <a:pt x="616" y="182"/>
                    <a:pt x="618" y="183"/>
                  </a:cubicBezTo>
                  <a:cubicBezTo>
                    <a:pt x="620" y="184"/>
                    <a:pt x="624" y="183"/>
                    <a:pt x="630" y="179"/>
                  </a:cubicBezTo>
                  <a:cubicBezTo>
                    <a:pt x="630" y="178"/>
                    <a:pt x="630" y="178"/>
                    <a:pt x="630" y="178"/>
                  </a:cubicBezTo>
                  <a:cubicBezTo>
                    <a:pt x="634" y="175"/>
                    <a:pt x="637" y="173"/>
                    <a:pt x="639" y="172"/>
                  </a:cubicBezTo>
                  <a:cubicBezTo>
                    <a:pt x="641" y="170"/>
                    <a:pt x="643" y="170"/>
                    <a:pt x="644" y="169"/>
                  </a:cubicBezTo>
                  <a:cubicBezTo>
                    <a:pt x="646" y="169"/>
                    <a:pt x="648" y="169"/>
                    <a:pt x="650" y="169"/>
                  </a:cubicBezTo>
                  <a:cubicBezTo>
                    <a:pt x="652" y="169"/>
                    <a:pt x="654" y="170"/>
                    <a:pt x="656" y="171"/>
                  </a:cubicBezTo>
                  <a:cubicBezTo>
                    <a:pt x="660" y="173"/>
                    <a:pt x="663" y="177"/>
                    <a:pt x="664" y="182"/>
                  </a:cubicBezTo>
                  <a:cubicBezTo>
                    <a:pt x="665" y="186"/>
                    <a:pt x="664" y="191"/>
                    <a:pt x="661" y="197"/>
                  </a:cubicBezTo>
                  <a:cubicBezTo>
                    <a:pt x="659" y="199"/>
                    <a:pt x="657" y="202"/>
                    <a:pt x="654" y="205"/>
                  </a:cubicBezTo>
                  <a:cubicBezTo>
                    <a:pt x="652" y="207"/>
                    <a:pt x="650" y="209"/>
                    <a:pt x="650" y="209"/>
                  </a:cubicBezTo>
                  <a:cubicBezTo>
                    <a:pt x="650" y="210"/>
                    <a:pt x="650" y="211"/>
                    <a:pt x="650" y="211"/>
                  </a:cubicBezTo>
                  <a:cubicBezTo>
                    <a:pt x="650" y="212"/>
                    <a:pt x="651" y="213"/>
                    <a:pt x="652" y="213"/>
                  </a:cubicBezTo>
                  <a:cubicBezTo>
                    <a:pt x="651" y="215"/>
                    <a:pt x="651" y="215"/>
                    <a:pt x="651" y="215"/>
                  </a:cubicBezTo>
                  <a:close/>
                  <a:moveTo>
                    <a:pt x="678" y="136"/>
                  </a:moveTo>
                  <a:cubicBezTo>
                    <a:pt x="647" y="124"/>
                    <a:pt x="647" y="124"/>
                    <a:pt x="647" y="124"/>
                  </a:cubicBezTo>
                  <a:cubicBezTo>
                    <a:pt x="644" y="123"/>
                    <a:pt x="643" y="122"/>
                    <a:pt x="642" y="121"/>
                  </a:cubicBezTo>
                  <a:cubicBezTo>
                    <a:pt x="642" y="120"/>
                    <a:pt x="642" y="118"/>
                    <a:pt x="642" y="116"/>
                  </a:cubicBezTo>
                  <a:cubicBezTo>
                    <a:pt x="641" y="115"/>
                    <a:pt x="641" y="115"/>
                    <a:pt x="641" y="115"/>
                  </a:cubicBezTo>
                  <a:cubicBezTo>
                    <a:pt x="630" y="142"/>
                    <a:pt x="630" y="142"/>
                    <a:pt x="630" y="142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3" y="141"/>
                    <a:pt x="634" y="139"/>
                    <a:pt x="635" y="139"/>
                  </a:cubicBezTo>
                  <a:cubicBezTo>
                    <a:pt x="637" y="138"/>
                    <a:pt x="639" y="138"/>
                    <a:pt x="641" y="139"/>
                  </a:cubicBezTo>
                  <a:cubicBezTo>
                    <a:pt x="672" y="151"/>
                    <a:pt x="672" y="151"/>
                    <a:pt x="672" y="151"/>
                  </a:cubicBezTo>
                  <a:cubicBezTo>
                    <a:pt x="674" y="152"/>
                    <a:pt x="676" y="153"/>
                    <a:pt x="677" y="154"/>
                  </a:cubicBezTo>
                  <a:cubicBezTo>
                    <a:pt x="677" y="156"/>
                    <a:pt x="677" y="158"/>
                    <a:pt x="676" y="160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89" y="133"/>
                    <a:pt x="689" y="133"/>
                    <a:pt x="689" y="133"/>
                  </a:cubicBezTo>
                  <a:cubicBezTo>
                    <a:pt x="687" y="133"/>
                    <a:pt x="687" y="133"/>
                    <a:pt x="687" y="133"/>
                  </a:cubicBezTo>
                  <a:cubicBezTo>
                    <a:pt x="686" y="135"/>
                    <a:pt x="685" y="136"/>
                    <a:pt x="683" y="137"/>
                  </a:cubicBezTo>
                  <a:cubicBezTo>
                    <a:pt x="682" y="137"/>
                    <a:pt x="680" y="137"/>
                    <a:pt x="678" y="136"/>
                  </a:cubicBezTo>
                  <a:cubicBezTo>
                    <a:pt x="678" y="136"/>
                    <a:pt x="678" y="136"/>
                    <a:pt x="678" y="136"/>
                  </a:cubicBezTo>
                  <a:close/>
                  <a:moveTo>
                    <a:pt x="656" y="57"/>
                  </a:moveTo>
                  <a:cubicBezTo>
                    <a:pt x="669" y="60"/>
                    <a:pt x="669" y="60"/>
                    <a:pt x="669" y="60"/>
                  </a:cubicBezTo>
                  <a:cubicBezTo>
                    <a:pt x="668" y="62"/>
                    <a:pt x="668" y="62"/>
                    <a:pt x="668" y="62"/>
                  </a:cubicBezTo>
                  <a:cubicBezTo>
                    <a:pt x="665" y="62"/>
                    <a:pt x="662" y="62"/>
                    <a:pt x="660" y="63"/>
                  </a:cubicBezTo>
                  <a:cubicBezTo>
                    <a:pt x="658" y="64"/>
                    <a:pt x="657" y="67"/>
                    <a:pt x="656" y="70"/>
                  </a:cubicBezTo>
                  <a:cubicBezTo>
                    <a:pt x="655" y="73"/>
                    <a:pt x="655" y="73"/>
                    <a:pt x="655" y="73"/>
                  </a:cubicBezTo>
                  <a:cubicBezTo>
                    <a:pt x="693" y="82"/>
                    <a:pt x="693" y="82"/>
                    <a:pt x="693" y="82"/>
                  </a:cubicBezTo>
                  <a:cubicBezTo>
                    <a:pt x="696" y="83"/>
                    <a:pt x="698" y="83"/>
                    <a:pt x="699" y="82"/>
                  </a:cubicBezTo>
                  <a:cubicBezTo>
                    <a:pt x="700" y="81"/>
                    <a:pt x="701" y="80"/>
                    <a:pt x="702" y="77"/>
                  </a:cubicBezTo>
                  <a:cubicBezTo>
                    <a:pt x="704" y="78"/>
                    <a:pt x="704" y="78"/>
                    <a:pt x="704" y="78"/>
                  </a:cubicBezTo>
                  <a:cubicBezTo>
                    <a:pt x="697" y="106"/>
                    <a:pt x="697" y="106"/>
                    <a:pt x="697" y="106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6" y="103"/>
                    <a:pt x="696" y="102"/>
                    <a:pt x="695" y="100"/>
                  </a:cubicBezTo>
                  <a:cubicBezTo>
                    <a:pt x="694" y="99"/>
                    <a:pt x="692" y="98"/>
                    <a:pt x="690" y="98"/>
                  </a:cubicBezTo>
                  <a:cubicBezTo>
                    <a:pt x="652" y="89"/>
                    <a:pt x="652" y="89"/>
                    <a:pt x="652" y="89"/>
                  </a:cubicBezTo>
                  <a:cubicBezTo>
                    <a:pt x="651" y="92"/>
                    <a:pt x="651" y="92"/>
                    <a:pt x="651" y="92"/>
                  </a:cubicBezTo>
                  <a:cubicBezTo>
                    <a:pt x="650" y="96"/>
                    <a:pt x="651" y="98"/>
                    <a:pt x="652" y="100"/>
                  </a:cubicBezTo>
                  <a:cubicBezTo>
                    <a:pt x="653" y="102"/>
                    <a:pt x="655" y="104"/>
                    <a:pt x="658" y="105"/>
                  </a:cubicBezTo>
                  <a:cubicBezTo>
                    <a:pt x="658" y="107"/>
                    <a:pt x="658" y="107"/>
                    <a:pt x="658" y="107"/>
                  </a:cubicBezTo>
                  <a:cubicBezTo>
                    <a:pt x="645" y="104"/>
                    <a:pt x="645" y="104"/>
                    <a:pt x="645" y="104"/>
                  </a:cubicBezTo>
                  <a:cubicBezTo>
                    <a:pt x="656" y="57"/>
                    <a:pt x="656" y="57"/>
                    <a:pt x="656" y="57"/>
                  </a:cubicBezTo>
                  <a:close/>
                  <a:moveTo>
                    <a:pt x="684" y="17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701" y="18"/>
                    <a:pt x="703" y="17"/>
                    <a:pt x="704" y="16"/>
                  </a:cubicBezTo>
                  <a:cubicBezTo>
                    <a:pt x="705" y="15"/>
                    <a:pt x="706" y="13"/>
                    <a:pt x="706" y="11"/>
                  </a:cubicBezTo>
                  <a:cubicBezTo>
                    <a:pt x="708" y="11"/>
                    <a:pt x="708" y="11"/>
                    <a:pt x="708" y="11"/>
                  </a:cubicBezTo>
                  <a:cubicBezTo>
                    <a:pt x="708" y="40"/>
                    <a:pt x="708" y="40"/>
                    <a:pt x="708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38"/>
                    <a:pt x="705" y="36"/>
                    <a:pt x="704" y="35"/>
                  </a:cubicBezTo>
                  <a:cubicBezTo>
                    <a:pt x="703" y="34"/>
                    <a:pt x="701" y="34"/>
                    <a:pt x="698" y="34"/>
                  </a:cubicBezTo>
                  <a:cubicBezTo>
                    <a:pt x="687" y="33"/>
                    <a:pt x="687" y="33"/>
                    <a:pt x="687" y="33"/>
                  </a:cubicBezTo>
                  <a:cubicBezTo>
                    <a:pt x="663" y="46"/>
                    <a:pt x="663" y="46"/>
                    <a:pt x="663" y="46"/>
                  </a:cubicBezTo>
                  <a:cubicBezTo>
                    <a:pt x="661" y="47"/>
                    <a:pt x="660" y="48"/>
                    <a:pt x="659" y="49"/>
                  </a:cubicBezTo>
                  <a:cubicBezTo>
                    <a:pt x="658" y="50"/>
                    <a:pt x="658" y="51"/>
                    <a:pt x="658" y="53"/>
                  </a:cubicBezTo>
                  <a:cubicBezTo>
                    <a:pt x="656" y="53"/>
                    <a:pt x="656" y="53"/>
                    <a:pt x="656" y="53"/>
                  </a:cubicBezTo>
                  <a:cubicBezTo>
                    <a:pt x="656" y="26"/>
                    <a:pt x="656" y="26"/>
                    <a:pt x="656" y="26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7"/>
                    <a:pt x="658" y="28"/>
                    <a:pt x="659" y="29"/>
                  </a:cubicBezTo>
                  <a:cubicBezTo>
                    <a:pt x="659" y="29"/>
                    <a:pt x="660" y="30"/>
                    <a:pt x="660" y="30"/>
                  </a:cubicBezTo>
                  <a:cubicBezTo>
                    <a:pt x="661" y="30"/>
                    <a:pt x="661" y="30"/>
                    <a:pt x="661" y="30"/>
                  </a:cubicBezTo>
                  <a:cubicBezTo>
                    <a:pt x="662" y="29"/>
                    <a:pt x="662" y="29"/>
                    <a:pt x="662" y="29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64" y="10"/>
                    <a:pt x="664" y="10"/>
                    <a:pt x="664" y="10"/>
                  </a:cubicBezTo>
                  <a:cubicBezTo>
                    <a:pt x="663" y="10"/>
                    <a:pt x="663" y="10"/>
                    <a:pt x="663" y="10"/>
                  </a:cubicBezTo>
                  <a:cubicBezTo>
                    <a:pt x="662" y="9"/>
                    <a:pt x="662" y="9"/>
                    <a:pt x="661" y="9"/>
                  </a:cubicBezTo>
                  <a:cubicBezTo>
                    <a:pt x="660" y="9"/>
                    <a:pt x="660" y="10"/>
                    <a:pt x="659" y="11"/>
                  </a:cubicBezTo>
                  <a:cubicBezTo>
                    <a:pt x="659" y="11"/>
                    <a:pt x="659" y="13"/>
                    <a:pt x="659" y="1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57" y="15"/>
                    <a:pt x="657" y="15"/>
                    <a:pt x="657" y="15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59" y="1"/>
                    <a:pt x="659" y="1"/>
                    <a:pt x="659" y="1"/>
                  </a:cubicBezTo>
                  <a:cubicBezTo>
                    <a:pt x="659" y="1"/>
                    <a:pt x="659" y="2"/>
                    <a:pt x="660" y="3"/>
                  </a:cubicBezTo>
                  <a:cubicBezTo>
                    <a:pt x="660" y="4"/>
                    <a:pt x="661" y="5"/>
                    <a:pt x="663" y="6"/>
                  </a:cubicBezTo>
                  <a:lnTo>
                    <a:pt x="68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ŝ1íḋe">
              <a:extLst>
                <a:ext uri="{FF2B5EF4-FFF2-40B4-BE49-F238E27FC236}">
                  <a16:creationId xmlns:a16="http://schemas.microsoft.com/office/drawing/2014/main" id="{BE7EB58F-D722-443A-8BBA-D06B08DD8D35}"/>
                </a:ext>
              </a:extLst>
            </p:cNvPr>
            <p:cNvSpPr/>
            <p:nvPr/>
          </p:nvSpPr>
          <p:spPr bwMode="auto">
            <a:xfrm>
              <a:off x="2840038" y="4119563"/>
              <a:ext cx="493713" cy="128588"/>
            </a:xfrm>
            <a:custGeom>
              <a:avLst/>
              <a:gdLst>
                <a:gd name="T0" fmla="*/ 0 w 150"/>
                <a:gd name="T1" fmla="*/ 36 h 39"/>
                <a:gd name="T2" fmla="*/ 9 w 150"/>
                <a:gd name="T3" fmla="*/ 33 h 39"/>
                <a:gd name="T4" fmla="*/ 8 w 150"/>
                <a:gd name="T5" fmla="*/ 7 h 39"/>
                <a:gd name="T6" fmla="*/ 3 w 150"/>
                <a:gd name="T7" fmla="*/ 7 h 39"/>
                <a:gd name="T8" fmla="*/ 1 w 150"/>
                <a:gd name="T9" fmla="*/ 5 h 39"/>
                <a:gd name="T10" fmla="*/ 17 w 150"/>
                <a:gd name="T11" fmla="*/ 0 h 39"/>
                <a:gd name="T12" fmla="*/ 19 w 150"/>
                <a:gd name="T13" fmla="*/ 33 h 39"/>
                <a:gd name="T14" fmla="*/ 28 w 150"/>
                <a:gd name="T15" fmla="*/ 36 h 39"/>
                <a:gd name="T16" fmla="*/ 21 w 150"/>
                <a:gd name="T17" fmla="*/ 38 h 39"/>
                <a:gd name="T18" fmla="*/ 6 w 150"/>
                <a:gd name="T19" fmla="*/ 38 h 39"/>
                <a:gd name="T20" fmla="*/ 0 w 150"/>
                <a:gd name="T21" fmla="*/ 38 h 39"/>
                <a:gd name="T22" fmla="*/ 46 w 150"/>
                <a:gd name="T23" fmla="*/ 24 h 39"/>
                <a:gd name="T24" fmla="*/ 48 w 150"/>
                <a:gd name="T25" fmla="*/ 34 h 39"/>
                <a:gd name="T26" fmla="*/ 61 w 150"/>
                <a:gd name="T27" fmla="*/ 34 h 39"/>
                <a:gd name="T28" fmla="*/ 60 w 150"/>
                <a:gd name="T29" fmla="*/ 25 h 39"/>
                <a:gd name="T30" fmla="*/ 51 w 150"/>
                <a:gd name="T31" fmla="*/ 21 h 39"/>
                <a:gd name="T32" fmla="*/ 60 w 150"/>
                <a:gd name="T33" fmla="*/ 12 h 39"/>
                <a:gd name="T34" fmla="*/ 59 w 150"/>
                <a:gd name="T35" fmla="*/ 4 h 39"/>
                <a:gd name="T36" fmla="*/ 48 w 150"/>
                <a:gd name="T37" fmla="*/ 4 h 39"/>
                <a:gd name="T38" fmla="*/ 49 w 150"/>
                <a:gd name="T39" fmla="*/ 11 h 39"/>
                <a:gd name="T40" fmla="*/ 56 w 150"/>
                <a:gd name="T41" fmla="*/ 15 h 39"/>
                <a:gd name="T42" fmla="*/ 41 w 150"/>
                <a:gd name="T43" fmla="*/ 15 h 39"/>
                <a:gd name="T44" fmla="*/ 43 w 150"/>
                <a:gd name="T45" fmla="*/ 3 h 39"/>
                <a:gd name="T46" fmla="*/ 65 w 150"/>
                <a:gd name="T47" fmla="*/ 3 h 39"/>
                <a:gd name="T48" fmla="*/ 67 w 150"/>
                <a:gd name="T49" fmla="*/ 13 h 39"/>
                <a:gd name="T50" fmla="*/ 68 w 150"/>
                <a:gd name="T51" fmla="*/ 21 h 39"/>
                <a:gd name="T52" fmla="*/ 66 w 150"/>
                <a:gd name="T53" fmla="*/ 36 h 39"/>
                <a:gd name="T54" fmla="*/ 41 w 150"/>
                <a:gd name="T55" fmla="*/ 36 h 39"/>
                <a:gd name="T56" fmla="*/ 39 w 150"/>
                <a:gd name="T57" fmla="*/ 23 h 39"/>
                <a:gd name="T58" fmla="*/ 47 w 150"/>
                <a:gd name="T59" fmla="*/ 19 h 39"/>
                <a:gd name="T60" fmla="*/ 80 w 150"/>
                <a:gd name="T61" fmla="*/ 33 h 39"/>
                <a:gd name="T62" fmla="*/ 87 w 150"/>
                <a:gd name="T63" fmla="*/ 36 h 39"/>
                <a:gd name="T64" fmla="*/ 100 w 150"/>
                <a:gd name="T65" fmla="*/ 20 h 39"/>
                <a:gd name="T66" fmla="*/ 95 w 150"/>
                <a:gd name="T67" fmla="*/ 25 h 39"/>
                <a:gd name="T68" fmla="*/ 79 w 150"/>
                <a:gd name="T69" fmla="*/ 23 h 39"/>
                <a:gd name="T70" fmla="*/ 81 w 150"/>
                <a:gd name="T71" fmla="*/ 4 h 39"/>
                <a:gd name="T72" fmla="*/ 105 w 150"/>
                <a:gd name="T73" fmla="*/ 5 h 39"/>
                <a:gd name="T74" fmla="*/ 108 w 150"/>
                <a:gd name="T75" fmla="*/ 26 h 39"/>
                <a:gd name="T76" fmla="*/ 96 w 150"/>
                <a:gd name="T77" fmla="*/ 38 h 39"/>
                <a:gd name="T78" fmla="*/ 81 w 150"/>
                <a:gd name="T79" fmla="*/ 38 h 39"/>
                <a:gd name="T80" fmla="*/ 77 w 150"/>
                <a:gd name="T81" fmla="*/ 36 h 39"/>
                <a:gd name="T82" fmla="*/ 98 w 150"/>
                <a:gd name="T83" fmla="*/ 19 h 39"/>
                <a:gd name="T84" fmla="*/ 98 w 150"/>
                <a:gd name="T85" fmla="*/ 6 h 39"/>
                <a:gd name="T86" fmla="*/ 87 w 150"/>
                <a:gd name="T87" fmla="*/ 6 h 39"/>
                <a:gd name="T88" fmla="*/ 88 w 150"/>
                <a:gd name="T89" fmla="*/ 19 h 39"/>
                <a:gd name="T90" fmla="*/ 93 w 150"/>
                <a:gd name="T91" fmla="*/ 21 h 39"/>
                <a:gd name="T92" fmla="*/ 128 w 150"/>
                <a:gd name="T93" fmla="*/ 20 h 39"/>
                <a:gd name="T94" fmla="*/ 129 w 150"/>
                <a:gd name="T95" fmla="*/ 33 h 39"/>
                <a:gd name="T96" fmla="*/ 139 w 150"/>
                <a:gd name="T97" fmla="*/ 34 h 39"/>
                <a:gd name="T98" fmla="*/ 139 w 150"/>
                <a:gd name="T99" fmla="*/ 21 h 39"/>
                <a:gd name="T100" fmla="*/ 133 w 150"/>
                <a:gd name="T101" fmla="*/ 18 h 39"/>
                <a:gd name="T102" fmla="*/ 146 w 150"/>
                <a:gd name="T103" fmla="*/ 6 h 39"/>
                <a:gd name="T104" fmla="*/ 139 w 150"/>
                <a:gd name="T105" fmla="*/ 4 h 39"/>
                <a:gd name="T106" fmla="*/ 126 w 150"/>
                <a:gd name="T107" fmla="*/ 19 h 39"/>
                <a:gd name="T108" fmla="*/ 131 w 150"/>
                <a:gd name="T109" fmla="*/ 15 h 39"/>
                <a:gd name="T110" fmla="*/ 147 w 150"/>
                <a:gd name="T111" fmla="*/ 16 h 39"/>
                <a:gd name="T112" fmla="*/ 146 w 150"/>
                <a:gd name="T113" fmla="*/ 35 h 39"/>
                <a:gd name="T114" fmla="*/ 121 w 150"/>
                <a:gd name="T115" fmla="*/ 35 h 39"/>
                <a:gd name="T116" fmla="*/ 118 w 150"/>
                <a:gd name="T117" fmla="*/ 13 h 39"/>
                <a:gd name="T118" fmla="*/ 130 w 150"/>
                <a:gd name="T119" fmla="*/ 2 h 39"/>
                <a:gd name="T120" fmla="*/ 145 w 150"/>
                <a:gd name="T12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39">
                  <a:moveTo>
                    <a:pt x="0" y="3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6" y="36"/>
                    <a:pt x="8" y="35"/>
                  </a:cubicBezTo>
                  <a:cubicBezTo>
                    <a:pt x="9" y="35"/>
                    <a:pt x="9" y="34"/>
                    <a:pt x="9" y="3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4"/>
                    <a:pt x="7" y="4"/>
                    <a:pt x="9" y="3"/>
                  </a:cubicBezTo>
                  <a:cubicBezTo>
                    <a:pt x="12" y="3"/>
                    <a:pt x="14" y="2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20" y="35"/>
                    <a:pt x="21" y="35"/>
                  </a:cubicBezTo>
                  <a:cubicBezTo>
                    <a:pt x="22" y="36"/>
                    <a:pt x="24" y="36"/>
                    <a:pt x="28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38"/>
                    <a:pt x="23" y="38"/>
                    <a:pt x="21" y="38"/>
                  </a:cubicBezTo>
                  <a:cubicBezTo>
                    <a:pt x="19" y="38"/>
                    <a:pt x="16" y="38"/>
                    <a:pt x="14" y="38"/>
                  </a:cubicBezTo>
                  <a:cubicBezTo>
                    <a:pt x="11" y="38"/>
                    <a:pt x="8" y="38"/>
                    <a:pt x="6" y="38"/>
                  </a:cubicBezTo>
                  <a:cubicBezTo>
                    <a:pt x="4" y="38"/>
                    <a:pt x="2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51" y="21"/>
                  </a:moveTo>
                  <a:cubicBezTo>
                    <a:pt x="49" y="22"/>
                    <a:pt x="48" y="23"/>
                    <a:pt x="46" y="24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45" y="31"/>
                    <a:pt x="46" y="32"/>
                    <a:pt x="48" y="34"/>
                  </a:cubicBezTo>
                  <a:cubicBezTo>
                    <a:pt x="50" y="35"/>
                    <a:pt x="52" y="36"/>
                    <a:pt x="55" y="36"/>
                  </a:cubicBezTo>
                  <a:cubicBezTo>
                    <a:pt x="57" y="36"/>
                    <a:pt x="59" y="36"/>
                    <a:pt x="61" y="34"/>
                  </a:cubicBezTo>
                  <a:cubicBezTo>
                    <a:pt x="62" y="33"/>
                    <a:pt x="63" y="32"/>
                    <a:pt x="63" y="30"/>
                  </a:cubicBezTo>
                  <a:cubicBezTo>
                    <a:pt x="63" y="28"/>
                    <a:pt x="62" y="27"/>
                    <a:pt x="60" y="25"/>
                  </a:cubicBezTo>
                  <a:cubicBezTo>
                    <a:pt x="58" y="24"/>
                    <a:pt x="55" y="23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56" y="15"/>
                  </a:moveTo>
                  <a:cubicBezTo>
                    <a:pt x="58" y="14"/>
                    <a:pt x="59" y="13"/>
                    <a:pt x="60" y="12"/>
                  </a:cubicBezTo>
                  <a:cubicBezTo>
                    <a:pt x="61" y="11"/>
                    <a:pt x="61" y="10"/>
                    <a:pt x="61" y="8"/>
                  </a:cubicBezTo>
                  <a:cubicBezTo>
                    <a:pt x="61" y="7"/>
                    <a:pt x="60" y="5"/>
                    <a:pt x="59" y="4"/>
                  </a:cubicBezTo>
                  <a:cubicBezTo>
                    <a:pt x="57" y="3"/>
                    <a:pt x="56" y="3"/>
                    <a:pt x="53" y="3"/>
                  </a:cubicBezTo>
                  <a:cubicBezTo>
                    <a:pt x="51" y="3"/>
                    <a:pt x="50" y="3"/>
                    <a:pt x="48" y="4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9"/>
                    <a:pt x="47" y="10"/>
                    <a:pt x="49" y="11"/>
                  </a:cubicBezTo>
                  <a:cubicBezTo>
                    <a:pt x="50" y="13"/>
                    <a:pt x="53" y="14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47" y="19"/>
                  </a:moveTo>
                  <a:cubicBezTo>
                    <a:pt x="44" y="18"/>
                    <a:pt x="42" y="16"/>
                    <a:pt x="41" y="15"/>
                  </a:cubicBezTo>
                  <a:cubicBezTo>
                    <a:pt x="39" y="13"/>
                    <a:pt x="39" y="12"/>
                    <a:pt x="39" y="10"/>
                  </a:cubicBezTo>
                  <a:cubicBezTo>
                    <a:pt x="39" y="7"/>
                    <a:pt x="40" y="5"/>
                    <a:pt x="43" y="3"/>
                  </a:cubicBezTo>
                  <a:cubicBezTo>
                    <a:pt x="46" y="1"/>
                    <a:pt x="50" y="0"/>
                    <a:pt x="55" y="0"/>
                  </a:cubicBezTo>
                  <a:cubicBezTo>
                    <a:pt x="59" y="0"/>
                    <a:pt x="62" y="1"/>
                    <a:pt x="65" y="3"/>
                  </a:cubicBezTo>
                  <a:cubicBezTo>
                    <a:pt x="67" y="4"/>
                    <a:pt x="69" y="6"/>
                    <a:pt x="69" y="8"/>
                  </a:cubicBezTo>
                  <a:cubicBezTo>
                    <a:pt x="69" y="10"/>
                    <a:pt x="68" y="11"/>
                    <a:pt x="67" y="13"/>
                  </a:cubicBezTo>
                  <a:cubicBezTo>
                    <a:pt x="65" y="14"/>
                    <a:pt x="63" y="15"/>
                    <a:pt x="60" y="17"/>
                  </a:cubicBezTo>
                  <a:cubicBezTo>
                    <a:pt x="64" y="18"/>
                    <a:pt x="66" y="20"/>
                    <a:pt x="68" y="21"/>
                  </a:cubicBezTo>
                  <a:cubicBezTo>
                    <a:pt x="70" y="23"/>
                    <a:pt x="71" y="25"/>
                    <a:pt x="71" y="28"/>
                  </a:cubicBezTo>
                  <a:cubicBezTo>
                    <a:pt x="71" y="31"/>
                    <a:pt x="69" y="34"/>
                    <a:pt x="66" y="36"/>
                  </a:cubicBezTo>
                  <a:cubicBezTo>
                    <a:pt x="63" y="38"/>
                    <a:pt x="59" y="39"/>
                    <a:pt x="54" y="39"/>
                  </a:cubicBezTo>
                  <a:cubicBezTo>
                    <a:pt x="48" y="39"/>
                    <a:pt x="44" y="38"/>
                    <a:pt x="41" y="36"/>
                  </a:cubicBezTo>
                  <a:cubicBezTo>
                    <a:pt x="38" y="34"/>
                    <a:pt x="36" y="32"/>
                    <a:pt x="36" y="29"/>
                  </a:cubicBezTo>
                  <a:cubicBezTo>
                    <a:pt x="36" y="27"/>
                    <a:pt x="37" y="25"/>
                    <a:pt x="39" y="23"/>
                  </a:cubicBezTo>
                  <a:cubicBezTo>
                    <a:pt x="40" y="22"/>
                    <a:pt x="43" y="20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lose/>
                  <a:moveTo>
                    <a:pt x="77" y="36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81" y="34"/>
                    <a:pt x="82" y="35"/>
                    <a:pt x="83" y="35"/>
                  </a:cubicBezTo>
                  <a:cubicBezTo>
                    <a:pt x="85" y="35"/>
                    <a:pt x="86" y="36"/>
                    <a:pt x="87" y="36"/>
                  </a:cubicBezTo>
                  <a:cubicBezTo>
                    <a:pt x="91" y="36"/>
                    <a:pt x="94" y="34"/>
                    <a:pt x="97" y="31"/>
                  </a:cubicBezTo>
                  <a:cubicBezTo>
                    <a:pt x="99" y="28"/>
                    <a:pt x="100" y="25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9" y="22"/>
                    <a:pt x="97" y="24"/>
                    <a:pt x="95" y="25"/>
                  </a:cubicBezTo>
                  <a:cubicBezTo>
                    <a:pt x="93" y="26"/>
                    <a:pt x="91" y="26"/>
                    <a:pt x="88" y="26"/>
                  </a:cubicBezTo>
                  <a:cubicBezTo>
                    <a:pt x="85" y="26"/>
                    <a:pt x="82" y="25"/>
                    <a:pt x="79" y="23"/>
                  </a:cubicBezTo>
                  <a:cubicBezTo>
                    <a:pt x="77" y="21"/>
                    <a:pt x="76" y="18"/>
                    <a:pt x="76" y="15"/>
                  </a:cubicBezTo>
                  <a:cubicBezTo>
                    <a:pt x="76" y="11"/>
                    <a:pt x="78" y="7"/>
                    <a:pt x="81" y="4"/>
                  </a:cubicBezTo>
                  <a:cubicBezTo>
                    <a:pt x="84" y="2"/>
                    <a:pt x="88" y="0"/>
                    <a:pt x="93" y="0"/>
                  </a:cubicBezTo>
                  <a:cubicBezTo>
                    <a:pt x="98" y="0"/>
                    <a:pt x="102" y="2"/>
                    <a:pt x="105" y="5"/>
                  </a:cubicBezTo>
                  <a:cubicBezTo>
                    <a:pt x="108" y="8"/>
                    <a:pt x="110" y="12"/>
                    <a:pt x="110" y="17"/>
                  </a:cubicBezTo>
                  <a:cubicBezTo>
                    <a:pt x="110" y="20"/>
                    <a:pt x="109" y="23"/>
                    <a:pt x="108" y="26"/>
                  </a:cubicBezTo>
                  <a:cubicBezTo>
                    <a:pt x="107" y="29"/>
                    <a:pt x="106" y="31"/>
                    <a:pt x="104" y="33"/>
                  </a:cubicBezTo>
                  <a:cubicBezTo>
                    <a:pt x="101" y="35"/>
                    <a:pt x="99" y="36"/>
                    <a:pt x="96" y="38"/>
                  </a:cubicBezTo>
                  <a:cubicBezTo>
                    <a:pt x="93" y="39"/>
                    <a:pt x="91" y="39"/>
                    <a:pt x="87" y="39"/>
                  </a:cubicBezTo>
                  <a:cubicBezTo>
                    <a:pt x="85" y="39"/>
                    <a:pt x="83" y="39"/>
                    <a:pt x="81" y="38"/>
                  </a:cubicBezTo>
                  <a:cubicBezTo>
                    <a:pt x="80" y="38"/>
                    <a:pt x="78" y="37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lose/>
                  <a:moveTo>
                    <a:pt x="93" y="21"/>
                  </a:moveTo>
                  <a:cubicBezTo>
                    <a:pt x="95" y="21"/>
                    <a:pt x="97" y="21"/>
                    <a:pt x="98" y="19"/>
                  </a:cubicBezTo>
                  <a:cubicBezTo>
                    <a:pt x="99" y="18"/>
                    <a:pt x="100" y="16"/>
                    <a:pt x="100" y="14"/>
                  </a:cubicBezTo>
                  <a:cubicBezTo>
                    <a:pt x="100" y="11"/>
                    <a:pt x="99" y="8"/>
                    <a:pt x="98" y="6"/>
                  </a:cubicBezTo>
                  <a:cubicBezTo>
                    <a:pt x="96" y="4"/>
                    <a:pt x="94" y="3"/>
                    <a:pt x="92" y="3"/>
                  </a:cubicBezTo>
                  <a:cubicBezTo>
                    <a:pt x="90" y="3"/>
                    <a:pt x="88" y="4"/>
                    <a:pt x="87" y="6"/>
                  </a:cubicBezTo>
                  <a:cubicBezTo>
                    <a:pt x="86" y="7"/>
                    <a:pt x="86" y="9"/>
                    <a:pt x="86" y="12"/>
                  </a:cubicBezTo>
                  <a:cubicBezTo>
                    <a:pt x="86" y="15"/>
                    <a:pt x="87" y="17"/>
                    <a:pt x="88" y="19"/>
                  </a:cubicBezTo>
                  <a:cubicBezTo>
                    <a:pt x="89" y="21"/>
                    <a:pt x="91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133" y="18"/>
                  </a:moveTo>
                  <a:cubicBezTo>
                    <a:pt x="131" y="18"/>
                    <a:pt x="130" y="19"/>
                    <a:pt x="128" y="20"/>
                  </a:cubicBezTo>
                  <a:cubicBezTo>
                    <a:pt x="127" y="21"/>
                    <a:pt x="127" y="23"/>
                    <a:pt x="127" y="25"/>
                  </a:cubicBezTo>
                  <a:cubicBezTo>
                    <a:pt x="127" y="29"/>
                    <a:pt x="127" y="31"/>
                    <a:pt x="129" y="33"/>
                  </a:cubicBezTo>
                  <a:cubicBezTo>
                    <a:pt x="130" y="35"/>
                    <a:pt x="132" y="36"/>
                    <a:pt x="134" y="36"/>
                  </a:cubicBezTo>
                  <a:cubicBezTo>
                    <a:pt x="136" y="36"/>
                    <a:pt x="138" y="35"/>
                    <a:pt x="139" y="34"/>
                  </a:cubicBezTo>
                  <a:cubicBezTo>
                    <a:pt x="140" y="33"/>
                    <a:pt x="140" y="31"/>
                    <a:pt x="140" y="28"/>
                  </a:cubicBezTo>
                  <a:cubicBezTo>
                    <a:pt x="140" y="25"/>
                    <a:pt x="140" y="22"/>
                    <a:pt x="139" y="21"/>
                  </a:cubicBezTo>
                  <a:cubicBezTo>
                    <a:pt x="137" y="19"/>
                    <a:pt x="136" y="18"/>
                    <a:pt x="133" y="18"/>
                  </a:cubicBezTo>
                  <a:cubicBezTo>
                    <a:pt x="133" y="18"/>
                    <a:pt x="133" y="18"/>
                    <a:pt x="133" y="18"/>
                  </a:cubicBezTo>
                  <a:close/>
                  <a:moveTo>
                    <a:pt x="150" y="4"/>
                  </a:moveTo>
                  <a:cubicBezTo>
                    <a:pt x="146" y="6"/>
                    <a:pt x="146" y="6"/>
                    <a:pt x="146" y="6"/>
                  </a:cubicBezTo>
                  <a:cubicBezTo>
                    <a:pt x="145" y="5"/>
                    <a:pt x="144" y="5"/>
                    <a:pt x="143" y="5"/>
                  </a:cubicBezTo>
                  <a:cubicBezTo>
                    <a:pt x="142" y="4"/>
                    <a:pt x="141" y="4"/>
                    <a:pt x="139" y="4"/>
                  </a:cubicBezTo>
                  <a:cubicBezTo>
                    <a:pt x="135" y="4"/>
                    <a:pt x="132" y="5"/>
                    <a:pt x="130" y="8"/>
                  </a:cubicBezTo>
                  <a:cubicBezTo>
                    <a:pt x="127" y="11"/>
                    <a:pt x="126" y="15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7"/>
                    <a:pt x="129" y="16"/>
                    <a:pt x="131" y="15"/>
                  </a:cubicBezTo>
                  <a:cubicBezTo>
                    <a:pt x="133" y="14"/>
                    <a:pt x="135" y="13"/>
                    <a:pt x="138" y="13"/>
                  </a:cubicBezTo>
                  <a:cubicBezTo>
                    <a:pt x="142" y="13"/>
                    <a:pt x="145" y="14"/>
                    <a:pt x="147" y="16"/>
                  </a:cubicBezTo>
                  <a:cubicBezTo>
                    <a:pt x="149" y="18"/>
                    <a:pt x="150" y="21"/>
                    <a:pt x="150" y="25"/>
                  </a:cubicBezTo>
                  <a:cubicBezTo>
                    <a:pt x="150" y="29"/>
                    <a:pt x="149" y="32"/>
                    <a:pt x="146" y="35"/>
                  </a:cubicBezTo>
                  <a:cubicBezTo>
                    <a:pt x="143" y="38"/>
                    <a:pt x="139" y="39"/>
                    <a:pt x="134" y="39"/>
                  </a:cubicBezTo>
                  <a:cubicBezTo>
                    <a:pt x="128" y="39"/>
                    <a:pt x="124" y="38"/>
                    <a:pt x="121" y="35"/>
                  </a:cubicBezTo>
                  <a:cubicBezTo>
                    <a:pt x="118" y="32"/>
                    <a:pt x="116" y="27"/>
                    <a:pt x="116" y="22"/>
                  </a:cubicBezTo>
                  <a:cubicBezTo>
                    <a:pt x="116" y="19"/>
                    <a:pt x="117" y="16"/>
                    <a:pt x="118" y="13"/>
                  </a:cubicBezTo>
                  <a:cubicBezTo>
                    <a:pt x="119" y="11"/>
                    <a:pt x="121" y="9"/>
                    <a:pt x="123" y="7"/>
                  </a:cubicBezTo>
                  <a:cubicBezTo>
                    <a:pt x="125" y="5"/>
                    <a:pt x="127" y="3"/>
                    <a:pt x="130" y="2"/>
                  </a:cubicBezTo>
                  <a:cubicBezTo>
                    <a:pt x="133" y="1"/>
                    <a:pt x="136" y="0"/>
                    <a:pt x="139" y="0"/>
                  </a:cubicBezTo>
                  <a:cubicBezTo>
                    <a:pt x="141" y="0"/>
                    <a:pt x="143" y="1"/>
                    <a:pt x="145" y="1"/>
                  </a:cubicBezTo>
                  <a:cubicBezTo>
                    <a:pt x="147" y="2"/>
                    <a:pt x="148" y="3"/>
                    <a:pt x="1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ṩ1íďé">
              <a:extLst>
                <a:ext uri="{FF2B5EF4-FFF2-40B4-BE49-F238E27FC236}">
                  <a16:creationId xmlns:a16="http://schemas.microsoft.com/office/drawing/2014/main" id="{A365FCE7-F7CB-4034-811B-0DB5DD830059}"/>
                </a:ext>
              </a:extLst>
            </p:cNvPr>
            <p:cNvSpPr/>
            <p:nvPr/>
          </p:nvSpPr>
          <p:spPr bwMode="auto">
            <a:xfrm>
              <a:off x="2190751" y="2551113"/>
              <a:ext cx="1754188" cy="1651000"/>
            </a:xfrm>
            <a:custGeom>
              <a:avLst/>
              <a:gdLst>
                <a:gd name="T0" fmla="*/ 266 w 532"/>
                <a:gd name="T1" fmla="*/ 0 h 500"/>
                <a:gd name="T2" fmla="*/ 532 w 532"/>
                <a:gd name="T3" fmla="*/ 266 h 500"/>
                <a:gd name="T4" fmla="*/ 395 w 532"/>
                <a:gd name="T5" fmla="*/ 500 h 500"/>
                <a:gd name="T6" fmla="*/ 389 w 532"/>
                <a:gd name="T7" fmla="*/ 489 h 500"/>
                <a:gd name="T8" fmla="*/ 521 w 532"/>
                <a:gd name="T9" fmla="*/ 266 h 500"/>
                <a:gd name="T10" fmla="*/ 266 w 532"/>
                <a:gd name="T11" fmla="*/ 12 h 500"/>
                <a:gd name="T12" fmla="*/ 11 w 532"/>
                <a:gd name="T13" fmla="*/ 266 h 500"/>
                <a:gd name="T14" fmla="*/ 144 w 532"/>
                <a:gd name="T15" fmla="*/ 490 h 500"/>
                <a:gd name="T16" fmla="*/ 139 w 532"/>
                <a:gd name="T17" fmla="*/ 500 h 500"/>
                <a:gd name="T18" fmla="*/ 0 w 532"/>
                <a:gd name="T19" fmla="*/ 266 h 500"/>
                <a:gd name="T20" fmla="*/ 266 w 532"/>
                <a:gd name="T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500">
                  <a:moveTo>
                    <a:pt x="266" y="0"/>
                  </a:moveTo>
                  <a:cubicBezTo>
                    <a:pt x="413" y="0"/>
                    <a:pt x="532" y="120"/>
                    <a:pt x="532" y="266"/>
                  </a:cubicBezTo>
                  <a:cubicBezTo>
                    <a:pt x="532" y="367"/>
                    <a:pt x="477" y="454"/>
                    <a:pt x="395" y="500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468" y="446"/>
                    <a:pt x="521" y="362"/>
                    <a:pt x="521" y="266"/>
                  </a:cubicBezTo>
                  <a:cubicBezTo>
                    <a:pt x="521" y="126"/>
                    <a:pt x="407" y="12"/>
                    <a:pt x="266" y="12"/>
                  </a:cubicBezTo>
                  <a:cubicBezTo>
                    <a:pt x="126" y="12"/>
                    <a:pt x="11" y="126"/>
                    <a:pt x="11" y="266"/>
                  </a:cubicBezTo>
                  <a:cubicBezTo>
                    <a:pt x="11" y="363"/>
                    <a:pt x="65" y="447"/>
                    <a:pt x="144" y="490"/>
                  </a:cubicBezTo>
                  <a:cubicBezTo>
                    <a:pt x="139" y="500"/>
                    <a:pt x="139" y="500"/>
                    <a:pt x="139" y="500"/>
                  </a:cubicBezTo>
                  <a:cubicBezTo>
                    <a:pt x="56" y="455"/>
                    <a:pt x="0" y="367"/>
                    <a:pt x="0" y="266"/>
                  </a:cubicBezTo>
                  <a:cubicBezTo>
                    <a:pt x="0" y="120"/>
                    <a:pt x="120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C3922C37-C600-4E07-A8FA-C3D412E25E7D}"/>
              </a:ext>
            </a:extLst>
          </p:cNvPr>
          <p:cNvSpPr/>
          <p:nvPr userDrawn="1"/>
        </p:nvSpPr>
        <p:spPr>
          <a:xfrm>
            <a:off x="313342" y="412399"/>
            <a:ext cx="687563" cy="68756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2C35848-EB3C-43D7-840E-944FA653A980}"/>
              </a:ext>
            </a:extLst>
          </p:cNvPr>
          <p:cNvCxnSpPr>
            <a:cxnSpLocks/>
          </p:cNvCxnSpPr>
          <p:nvPr userDrawn="1"/>
        </p:nvCxnSpPr>
        <p:spPr>
          <a:xfrm>
            <a:off x="654023" y="1130300"/>
            <a:ext cx="0" cy="4041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74635A3-C76D-46AC-A9B8-575B69C880B8}"/>
              </a:ext>
            </a:extLst>
          </p:cNvPr>
          <p:cNvCxnSpPr>
            <a:cxnSpLocks/>
          </p:cNvCxnSpPr>
          <p:nvPr userDrawn="1"/>
        </p:nvCxnSpPr>
        <p:spPr>
          <a:xfrm>
            <a:off x="660344" y="5172075"/>
            <a:ext cx="1" cy="16904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24298E4E-C328-4C3E-851D-8696193B39F8}"/>
              </a:ext>
            </a:extLst>
          </p:cNvPr>
          <p:cNvSpPr/>
          <p:nvPr userDrawn="1"/>
        </p:nvSpPr>
        <p:spPr>
          <a:xfrm>
            <a:off x="10872316" y="5535568"/>
            <a:ext cx="1319684" cy="1322432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65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38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9BE0E7B3-B81C-46E2-B4FA-992DDAED5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15585" y="2604052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6F71D02-26C0-422C-94A5-0E13BA40A1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88235" y="2604053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392E62B8-A4C1-414F-AD36-E09519179E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35701" y="2604053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18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BBBFB6E9-8BBA-4C22-9747-F53EDC5F93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7966" y="1647055"/>
            <a:ext cx="3505504" cy="448704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46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21477E87-65B0-463B-876C-EFE152D6A7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" y="1979880"/>
            <a:ext cx="3136900" cy="2247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3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21EA50BA-BF13-4D27-A467-3E94AD1690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565" y="2828178"/>
            <a:ext cx="3776870" cy="214685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36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8485970E-3D00-4666-8A66-32B5164EF0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83830" y="1971819"/>
            <a:ext cx="2003744" cy="125234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89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C0CF20-D39E-4309-99FA-E3B77D7B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2E0FCB-845F-43F0-9081-36497D744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D38D41-F126-4168-9EC4-28729C74B4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863DF-B9E4-4586-93FD-95547E6FD0DC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D2F8F1-B6F1-4AE9-981E-884220B31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348E34-E40F-4E74-AF39-70FADB492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031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1" r:id="rId3"/>
    <p:sldLayoutId id="2147483650" r:id="rId4"/>
    <p:sldLayoutId id="2147483687" r:id="rId5"/>
    <p:sldLayoutId id="2147483686" r:id="rId6"/>
    <p:sldLayoutId id="2147483668" r:id="rId7"/>
    <p:sldLayoutId id="2147483667" r:id="rId8"/>
    <p:sldLayoutId id="2147483666" r:id="rId9"/>
    <p:sldLayoutId id="2147483665" r:id="rId10"/>
    <p:sldLayoutId id="2147483664" r:id="rId11"/>
    <p:sldLayoutId id="2147483654" r:id="rId12"/>
    <p:sldLayoutId id="2147483688" r:id="rId13"/>
    <p:sldLayoutId id="2147483655" r:id="rId14"/>
    <p:sldLayoutId id="2147483684" r:id="rId15"/>
    <p:sldLayoutId id="2147483663" r:id="rId16"/>
    <p:sldLayoutId id="214748365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90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svg"/><Relationship Id="rId7" Type="http://schemas.openxmlformats.org/officeDocument/2006/relationships/image" Target="../media/image1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9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BFFC4CE0-5839-43F2-B8F7-17CB3B5B28D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1"/>
          <a:stretch>
            <a:fillRect/>
          </a:stretch>
        </p:blipFill>
        <p:spPr>
          <a:xfrm>
            <a:off x="0" y="-19050"/>
            <a:ext cx="9759950" cy="6858000"/>
          </a:xfrm>
        </p:spPr>
      </p:pic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D68A85B3-40AD-49A3-B550-3FD2F8EFFEF3}"/>
              </a:ext>
            </a:extLst>
          </p:cNvPr>
          <p:cNvSpPr/>
          <p:nvPr/>
        </p:nvSpPr>
        <p:spPr>
          <a:xfrm>
            <a:off x="0" y="-16167"/>
            <a:ext cx="6488933" cy="6868886"/>
          </a:xfrm>
          <a:custGeom>
            <a:avLst/>
            <a:gdLst>
              <a:gd name="connsiteX0" fmla="*/ 0 w 6487885"/>
              <a:gd name="connsiteY0" fmla="*/ 0 h 6868886"/>
              <a:gd name="connsiteX1" fmla="*/ 1600200 w 6487885"/>
              <a:gd name="connsiteY1" fmla="*/ 10886 h 6868886"/>
              <a:gd name="connsiteX2" fmla="*/ 6487885 w 6487885"/>
              <a:gd name="connsiteY2" fmla="*/ 4909457 h 6868886"/>
              <a:gd name="connsiteX3" fmla="*/ 4528457 w 6487885"/>
              <a:gd name="connsiteY3" fmla="*/ 6868886 h 6868886"/>
              <a:gd name="connsiteX4" fmla="*/ 10885 w 6487885"/>
              <a:gd name="connsiteY4" fmla="*/ 6868886 h 6868886"/>
              <a:gd name="connsiteX5" fmla="*/ 0 w 6487885"/>
              <a:gd name="connsiteY5" fmla="*/ 0 h 6868886"/>
              <a:gd name="connsiteX0" fmla="*/ 1048 w 6488933"/>
              <a:gd name="connsiteY0" fmla="*/ 0 h 6868886"/>
              <a:gd name="connsiteX1" fmla="*/ 1601248 w 6488933"/>
              <a:gd name="connsiteY1" fmla="*/ 10886 h 6868886"/>
              <a:gd name="connsiteX2" fmla="*/ 6488933 w 6488933"/>
              <a:gd name="connsiteY2" fmla="*/ 4909457 h 6868886"/>
              <a:gd name="connsiteX3" fmla="*/ 4529505 w 6488933"/>
              <a:gd name="connsiteY3" fmla="*/ 6868886 h 6868886"/>
              <a:gd name="connsiteX4" fmla="*/ 1047 w 6488933"/>
              <a:gd name="connsiteY4" fmla="*/ 6868886 h 6868886"/>
              <a:gd name="connsiteX5" fmla="*/ 1048 w 6488933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8933" h="6868886">
                <a:moveTo>
                  <a:pt x="1048" y="0"/>
                </a:moveTo>
                <a:lnTo>
                  <a:pt x="1601248" y="10886"/>
                </a:lnTo>
                <a:lnTo>
                  <a:pt x="6488933" y="4909457"/>
                </a:lnTo>
                <a:lnTo>
                  <a:pt x="4529505" y="6868886"/>
                </a:lnTo>
                <a:lnTo>
                  <a:pt x="1047" y="6868886"/>
                </a:lnTo>
                <a:cubicBezTo>
                  <a:pt x="-2581" y="4579257"/>
                  <a:pt x="4676" y="2289629"/>
                  <a:pt x="1048" y="0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023B925-B90F-4213-823F-FD51300018EE}"/>
              </a:ext>
            </a:extLst>
          </p:cNvPr>
          <p:cNvGrpSpPr/>
          <p:nvPr/>
        </p:nvGrpSpPr>
        <p:grpSpPr>
          <a:xfrm>
            <a:off x="7152145" y="1568183"/>
            <a:ext cx="4445688" cy="2429654"/>
            <a:chOff x="7152145" y="1472725"/>
            <a:chExt cx="4445688" cy="2429654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9706D7F-6FC2-4E30-8853-9087C0E9C7F5}"/>
                </a:ext>
              </a:extLst>
            </p:cNvPr>
            <p:cNvSpPr txBox="1"/>
            <p:nvPr/>
          </p:nvSpPr>
          <p:spPr>
            <a:xfrm>
              <a:off x="7164727" y="1472725"/>
              <a:ext cx="44331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融资租赁系统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8D0D6861-EDED-4D53-9605-E1CB915FABF1}"/>
                </a:ext>
              </a:extLst>
            </p:cNvPr>
            <p:cNvGrpSpPr/>
            <p:nvPr/>
          </p:nvGrpSpPr>
          <p:grpSpPr>
            <a:xfrm>
              <a:off x="7244656" y="2454726"/>
              <a:ext cx="3634452" cy="126431"/>
              <a:chOff x="7238471" y="2176931"/>
              <a:chExt cx="3634452" cy="126431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477A4B8-9392-4CC0-8734-C64E894722E0}"/>
                  </a:ext>
                </a:extLst>
              </p:cNvPr>
              <p:cNvSpPr/>
              <p:nvPr/>
            </p:nvSpPr>
            <p:spPr>
              <a:xfrm>
                <a:off x="7238471" y="2176931"/>
                <a:ext cx="1180618" cy="12643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88CC9BE7-0161-4A28-9F9A-FE638566F770}"/>
                  </a:ext>
                </a:extLst>
              </p:cNvPr>
              <p:cNvCxnSpPr/>
              <p:nvPr/>
            </p:nvCxnSpPr>
            <p:spPr>
              <a:xfrm flipV="1">
                <a:off x="8419089" y="2240146"/>
                <a:ext cx="2453834" cy="1"/>
              </a:xfrm>
              <a:prstGeom prst="lin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D038DC-EFEC-4FC8-9F18-0F402F6A52BD}"/>
                </a:ext>
              </a:extLst>
            </p:cNvPr>
            <p:cNvSpPr txBox="1"/>
            <p:nvPr/>
          </p:nvSpPr>
          <p:spPr>
            <a:xfrm>
              <a:off x="7161574" y="2106001"/>
              <a:ext cx="3808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软件项目管理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-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课程设计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397ECE8-640B-4DE4-B13B-C83F2017A11C}"/>
                </a:ext>
              </a:extLst>
            </p:cNvPr>
            <p:cNvSpPr txBox="1"/>
            <p:nvPr/>
          </p:nvSpPr>
          <p:spPr>
            <a:xfrm>
              <a:off x="7161574" y="2766349"/>
              <a:ext cx="1857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答辩人：</a:t>
              </a: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刘红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61A5DE1-FD3B-457E-9732-33850B6C4505}"/>
                </a:ext>
              </a:extLst>
            </p:cNvPr>
            <p:cNvSpPr txBox="1"/>
            <p:nvPr/>
          </p:nvSpPr>
          <p:spPr>
            <a:xfrm>
              <a:off x="7152146" y="3149698"/>
              <a:ext cx="2106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项目团队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：第六组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C2A65A4-E64C-48B0-B923-E5DB170F3A70}"/>
                </a:ext>
              </a:extLst>
            </p:cNvPr>
            <p:cNvSpPr txBox="1"/>
            <p:nvPr/>
          </p:nvSpPr>
          <p:spPr>
            <a:xfrm>
              <a:off x="7152145" y="3533047"/>
              <a:ext cx="2783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时间：</a:t>
              </a:r>
              <a:r>
                <a:rPr lang="en-US" altLang="zh-CN" dirty="0">
                  <a:solidFill>
                    <a:srgbClr val="000000"/>
                  </a:solidFill>
                  <a:latin typeface="Arial"/>
                  <a:ea typeface="微软雅黑"/>
                </a:rPr>
                <a:t>2022</a:t>
              </a: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年</a:t>
              </a:r>
              <a:r>
                <a:rPr lang="en-US" altLang="zh-CN" dirty="0">
                  <a:solidFill>
                    <a:srgbClr val="000000"/>
                  </a:solidFill>
                  <a:latin typeface="Arial"/>
                  <a:ea typeface="微软雅黑"/>
                </a:rPr>
                <a:t>3</a:t>
              </a: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月</a:t>
              </a:r>
              <a:r>
                <a:rPr lang="en-US" altLang="zh-CN" dirty="0">
                  <a:solidFill>
                    <a:srgbClr val="000000"/>
                  </a:solidFill>
                  <a:latin typeface="Arial"/>
                  <a:ea typeface="微软雅黑"/>
                </a:rPr>
                <a:t>30</a:t>
              </a: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日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8892D29-72F1-4FE7-9F4E-E60AB6421734}"/>
              </a:ext>
            </a:extLst>
          </p:cNvPr>
          <p:cNvSpPr txBox="1"/>
          <p:nvPr/>
        </p:nvSpPr>
        <p:spPr>
          <a:xfrm>
            <a:off x="129155" y="4914774"/>
            <a:ext cx="2020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2019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45000"/>
                </a:srgbClr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8986C5D-8794-491B-B153-11E8ADDDBD9A}"/>
              </a:ext>
            </a:extLst>
          </p:cNvPr>
          <p:cNvSpPr txBox="1"/>
          <p:nvPr/>
        </p:nvSpPr>
        <p:spPr>
          <a:xfrm>
            <a:off x="109253" y="5931485"/>
            <a:ext cx="4080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化学学院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E1D5908-BBBD-4E60-B90D-EBFE2A400170}"/>
              </a:ext>
            </a:extLst>
          </p:cNvPr>
          <p:cNvGrpSpPr/>
          <p:nvPr/>
        </p:nvGrpSpPr>
        <p:grpSpPr>
          <a:xfrm>
            <a:off x="7263510" y="1033819"/>
            <a:ext cx="1486951" cy="455398"/>
            <a:chOff x="4954881" y="1942452"/>
            <a:chExt cx="6214687" cy="1903328"/>
          </a:xfrm>
        </p:grpSpPr>
        <p:grpSp>
          <p:nvGrpSpPr>
            <p:cNvPr id="26" name="íślïdé">
              <a:extLst>
                <a:ext uri="{FF2B5EF4-FFF2-40B4-BE49-F238E27FC236}">
                  <a16:creationId xmlns:a16="http://schemas.microsoft.com/office/drawing/2014/main" id="{433271DA-24D6-43FD-BDEA-72B83794AEBF}"/>
                </a:ext>
              </a:extLst>
            </p:cNvPr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solidFill>
              <a:schemeClr val="accent2"/>
            </a:solidFill>
          </p:grpSpPr>
          <p:sp>
            <p:nvSpPr>
              <p:cNvPr id="33" name="ïṡḻïḍê">
                <a:extLst>
                  <a:ext uri="{FF2B5EF4-FFF2-40B4-BE49-F238E27FC236}">
                    <a16:creationId xmlns:a16="http://schemas.microsoft.com/office/drawing/2014/main" id="{FD394C02-1C35-46B1-AEE1-DD5017808506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" name="ï$lîḍè">
                <a:extLst>
                  <a:ext uri="{FF2B5EF4-FFF2-40B4-BE49-F238E27FC236}">
                    <a16:creationId xmlns:a16="http://schemas.microsoft.com/office/drawing/2014/main" id="{E83C8A90-83D6-4463-B20C-681088EF62A7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" name="îSļiḋé">
                <a:extLst>
                  <a:ext uri="{FF2B5EF4-FFF2-40B4-BE49-F238E27FC236}">
                    <a16:creationId xmlns:a16="http://schemas.microsoft.com/office/drawing/2014/main" id="{C1DAEA6E-9CEF-484C-8E22-989887FBACEE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6" name="îŝļîḍé">
                <a:extLst>
                  <a:ext uri="{FF2B5EF4-FFF2-40B4-BE49-F238E27FC236}">
                    <a16:creationId xmlns:a16="http://schemas.microsoft.com/office/drawing/2014/main" id="{5768FCBB-6E99-4E59-8398-DBE553A97B22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7" name="ïṩḻiďé">
                <a:extLst>
                  <a:ext uri="{FF2B5EF4-FFF2-40B4-BE49-F238E27FC236}">
                    <a16:creationId xmlns:a16="http://schemas.microsoft.com/office/drawing/2014/main" id="{31FF402B-F5BA-4DD7-9C75-4B675A9C715A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" name="ïṣ1ïḓè">
                <a:extLst>
                  <a:ext uri="{FF2B5EF4-FFF2-40B4-BE49-F238E27FC236}">
                    <a16:creationId xmlns:a16="http://schemas.microsoft.com/office/drawing/2014/main" id="{DD17A2BE-A354-4AB0-8B2B-56CAA169BF9A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9" name="îsḻíḓê">
                <a:extLst>
                  <a:ext uri="{FF2B5EF4-FFF2-40B4-BE49-F238E27FC236}">
                    <a16:creationId xmlns:a16="http://schemas.microsoft.com/office/drawing/2014/main" id="{9E7F24DA-74EF-4147-9B47-3D350A7FB50A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0" name="ïşḷîďè">
                <a:extLst>
                  <a:ext uri="{FF2B5EF4-FFF2-40B4-BE49-F238E27FC236}">
                    <a16:creationId xmlns:a16="http://schemas.microsoft.com/office/drawing/2014/main" id="{336ACA3D-8A13-4211-A82D-EF0D6FD66C3A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1" name="îṡlïḋe">
                <a:extLst>
                  <a:ext uri="{FF2B5EF4-FFF2-40B4-BE49-F238E27FC236}">
                    <a16:creationId xmlns:a16="http://schemas.microsoft.com/office/drawing/2014/main" id="{DEF4F58A-42D6-4C54-92EB-314D10B23F4D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2" name="í$ḻíde">
                <a:extLst>
                  <a:ext uri="{FF2B5EF4-FFF2-40B4-BE49-F238E27FC236}">
                    <a16:creationId xmlns:a16="http://schemas.microsoft.com/office/drawing/2014/main" id="{9CC658CC-383E-4B7E-8490-93CEBC396B0F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3" name="ïŝľîḑê">
                <a:extLst>
                  <a:ext uri="{FF2B5EF4-FFF2-40B4-BE49-F238E27FC236}">
                    <a16:creationId xmlns:a16="http://schemas.microsoft.com/office/drawing/2014/main" id="{D13109B1-38A4-4AFD-A868-E37F836B187D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4" name="išlíḑe">
                <a:extLst>
                  <a:ext uri="{FF2B5EF4-FFF2-40B4-BE49-F238E27FC236}">
                    <a16:creationId xmlns:a16="http://schemas.microsoft.com/office/drawing/2014/main" id="{FA563720-7FDF-4969-A031-2701CE6B5074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5" name="îṩḻîḓè">
                <a:extLst>
                  <a:ext uri="{FF2B5EF4-FFF2-40B4-BE49-F238E27FC236}">
                    <a16:creationId xmlns:a16="http://schemas.microsoft.com/office/drawing/2014/main" id="{37FF8146-2A18-4268-B1FA-A1CD429C243F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" name="ïsļîḑè">
                <a:extLst>
                  <a:ext uri="{FF2B5EF4-FFF2-40B4-BE49-F238E27FC236}">
                    <a16:creationId xmlns:a16="http://schemas.microsoft.com/office/drawing/2014/main" id="{6FC0E0D5-1C53-4AD4-B656-E387944CEB97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27" name="íšľïḋé">
              <a:extLst>
                <a:ext uri="{FF2B5EF4-FFF2-40B4-BE49-F238E27FC236}">
                  <a16:creationId xmlns:a16="http://schemas.microsoft.com/office/drawing/2014/main" id="{3CC4D59C-129E-4085-857D-903C327B10FA}"/>
                </a:ext>
              </a:extLst>
            </p:cNvPr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28" name="í$ļîdé">
              <a:extLst>
                <a:ext uri="{FF2B5EF4-FFF2-40B4-BE49-F238E27FC236}">
                  <a16:creationId xmlns:a16="http://schemas.microsoft.com/office/drawing/2014/main" id="{873937A0-8DB3-4C4D-940C-B7324C4217EC}"/>
                </a:ext>
              </a:extLst>
            </p:cNvPr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29" name="ís1ïḋe">
                <a:extLst>
                  <a:ext uri="{FF2B5EF4-FFF2-40B4-BE49-F238E27FC236}">
                    <a16:creationId xmlns:a16="http://schemas.microsoft.com/office/drawing/2014/main" id="{BE9BE5E3-68F6-442E-BE97-0743D3CA960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" name="îślïḍê">
                <a:extLst>
                  <a:ext uri="{FF2B5EF4-FFF2-40B4-BE49-F238E27FC236}">
                    <a16:creationId xmlns:a16="http://schemas.microsoft.com/office/drawing/2014/main" id="{7FC10BE2-E4A0-4799-BA47-E15CE67073A3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" name="iśḷiḍê">
                <a:extLst>
                  <a:ext uri="{FF2B5EF4-FFF2-40B4-BE49-F238E27FC236}">
                    <a16:creationId xmlns:a16="http://schemas.microsoft.com/office/drawing/2014/main" id="{D695CFBA-7287-42D1-B23D-9B3FEFD1C93A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iṧľíḑe">
                <a:extLst>
                  <a:ext uri="{FF2B5EF4-FFF2-40B4-BE49-F238E27FC236}">
                    <a16:creationId xmlns:a16="http://schemas.microsoft.com/office/drawing/2014/main" id="{BEBA00F8-FCC9-4505-B524-BF0B0419ABF6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29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4"/>
    </mc:Choice>
    <mc:Fallback xmlns="">
      <p:transition spd="slow" advTm="61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591D1FB0-3FF1-4571-BE62-C5EBE12D7A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" b="230"/>
          <a:stretch>
            <a:fillRect/>
          </a:stretch>
        </p:blipFill>
        <p:spPr/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6515261-2E6E-4D84-A5E7-232F9408ACBA}"/>
              </a:ext>
            </a:extLst>
          </p:cNvPr>
          <p:cNvSpPr/>
          <p:nvPr/>
        </p:nvSpPr>
        <p:spPr>
          <a:xfrm>
            <a:off x="673100" y="1130301"/>
            <a:ext cx="10858500" cy="24025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71D3B6-C7D9-4449-9914-A0BA03CAA6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职员功能需求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EAD787-737B-426F-B320-7F1DFEDBF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8" y="2107362"/>
            <a:ext cx="5820343" cy="37535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329832-E773-4327-9B6F-10952108C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515" y="2159456"/>
            <a:ext cx="5098085" cy="22919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38652B-C77C-4CBC-BB0D-8E99FB5F2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515" y="4559565"/>
            <a:ext cx="5067340" cy="128354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413B218-083C-4F14-AEDC-8B2A0ACB297D}"/>
              </a:ext>
            </a:extLst>
          </p:cNvPr>
          <p:cNvSpPr/>
          <p:nvPr/>
        </p:nvSpPr>
        <p:spPr>
          <a:xfrm>
            <a:off x="1577354" y="1196002"/>
            <a:ext cx="9790086" cy="24886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0C7633D-59A6-4FC9-893A-FF36E22600B0}"/>
              </a:ext>
            </a:extLst>
          </p:cNvPr>
          <p:cNvCxnSpPr>
            <a:cxnSpLocks/>
          </p:cNvCxnSpPr>
          <p:nvPr/>
        </p:nvCxnSpPr>
        <p:spPr>
          <a:xfrm>
            <a:off x="1587197" y="2007172"/>
            <a:ext cx="9741772" cy="0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51F4A9A-58AA-4A5C-9C34-FD7C186ADDE8}"/>
              </a:ext>
            </a:extLst>
          </p:cNvPr>
          <p:cNvSpPr txBox="1"/>
          <p:nvPr/>
        </p:nvSpPr>
        <p:spPr>
          <a:xfrm>
            <a:off x="1577354" y="1532012"/>
            <a:ext cx="9787794" cy="36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</a:rPr>
              <a:t>对于职员，本系统主要提供</a:t>
            </a:r>
            <a:r>
              <a:rPr lang="zh-CN" altLang="en-US" sz="1600" b="1" spc="130" dirty="0">
                <a:latin typeface="宋体" panose="02010600030101010101" pitchFamily="2" charset="-122"/>
                <a:ea typeface="宋体" panose="02010600030101010101" pitchFamily="2" charset="-122"/>
              </a:rPr>
              <a:t>电子化业务处理服务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600" spc="13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041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87"/>
    </mc:Choice>
    <mc:Fallback xmlns="">
      <p:transition spd="slow" advTm="2128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591D1FB0-3FF1-4571-BE62-C5EBE12D7A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" b="230"/>
          <a:stretch>
            <a:fillRect/>
          </a:stretch>
        </p:blipFill>
        <p:spPr/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6515261-2E6E-4D84-A5E7-232F9408ACBA}"/>
              </a:ext>
            </a:extLst>
          </p:cNvPr>
          <p:cNvSpPr/>
          <p:nvPr/>
        </p:nvSpPr>
        <p:spPr>
          <a:xfrm>
            <a:off x="642644" y="1130299"/>
            <a:ext cx="10858500" cy="24025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71D3B6-C7D9-4449-9914-A0BA03CAA6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承租人功能需求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A54313-6537-4F7F-B9BC-9746F2EA9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59" y="2158090"/>
            <a:ext cx="2728753" cy="376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5468B2-5390-4E91-9BC7-799B10A89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025" y="2366979"/>
            <a:ext cx="7952006" cy="336072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AD1FE53-C61E-4987-8702-A8326594E15C}"/>
              </a:ext>
            </a:extLst>
          </p:cNvPr>
          <p:cNvSpPr/>
          <p:nvPr/>
        </p:nvSpPr>
        <p:spPr>
          <a:xfrm>
            <a:off x="1577354" y="1196002"/>
            <a:ext cx="9790086" cy="24886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7E4F51D-00AD-4865-AB70-726C89D267E0}"/>
              </a:ext>
            </a:extLst>
          </p:cNvPr>
          <p:cNvCxnSpPr>
            <a:cxnSpLocks/>
          </p:cNvCxnSpPr>
          <p:nvPr/>
        </p:nvCxnSpPr>
        <p:spPr>
          <a:xfrm>
            <a:off x="1587197" y="2060435"/>
            <a:ext cx="9741772" cy="0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947E4E4-3438-42A0-B13D-EFE58AEFC448}"/>
              </a:ext>
            </a:extLst>
          </p:cNvPr>
          <p:cNvSpPr txBox="1"/>
          <p:nvPr/>
        </p:nvSpPr>
        <p:spPr>
          <a:xfrm>
            <a:off x="1577354" y="1537834"/>
            <a:ext cx="9787794" cy="36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</a:rPr>
              <a:t>对于承租人，本系统主要提供</a:t>
            </a:r>
            <a:r>
              <a:rPr lang="zh-CN" altLang="en-US" sz="1600" b="1" spc="130" dirty="0">
                <a:latin typeface="宋体" panose="02010600030101010101" pitchFamily="2" charset="-122"/>
                <a:ea typeface="宋体" panose="02010600030101010101" pitchFamily="2" charset="-122"/>
              </a:rPr>
              <a:t>项目信息查询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1600" b="1" spc="130" dirty="0">
                <a:latin typeface="宋体" panose="02010600030101010101" pitchFamily="2" charset="-122"/>
                <a:ea typeface="宋体" panose="02010600030101010101" pitchFamily="2" charset="-122"/>
              </a:rPr>
              <a:t>个人信息维护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sz="1600" b="1" spc="130" dirty="0">
                <a:latin typeface="宋体" panose="02010600030101010101" pitchFamily="2" charset="-122"/>
                <a:ea typeface="宋体" panose="02010600030101010101" pitchFamily="2" charset="-122"/>
              </a:rPr>
              <a:t>项目缴租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</a:rPr>
              <a:t>三大功能。</a:t>
            </a:r>
            <a:endParaRPr lang="en-US" altLang="zh-CN" sz="1600" spc="13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438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55"/>
    </mc:Choice>
    <mc:Fallback xmlns="">
      <p:transition spd="slow" advTm="2635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D733DCC3-4477-4245-8086-C0C36ADBB6D1}"/>
              </a:ext>
            </a:extLst>
          </p:cNvPr>
          <p:cNvSpPr txBox="1"/>
          <p:nvPr/>
        </p:nvSpPr>
        <p:spPr>
          <a:xfrm>
            <a:off x="5151356" y="2087466"/>
            <a:ext cx="2090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68F447-6CC8-4F5D-B288-B4B737713E74}"/>
              </a:ext>
            </a:extLst>
          </p:cNvPr>
          <p:cNvSpPr txBox="1"/>
          <p:nvPr/>
        </p:nvSpPr>
        <p:spPr>
          <a:xfrm>
            <a:off x="5400675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THREE</a:t>
            </a:r>
            <a:endParaRPr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B6CE5A-0DDF-4333-8A6C-A2D592154950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3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EC6457-4003-4BED-8E91-3F996BC2D7D8}"/>
              </a:ext>
            </a:extLst>
          </p:cNvPr>
          <p:cNvSpPr txBox="1"/>
          <p:nvPr/>
        </p:nvSpPr>
        <p:spPr>
          <a:xfrm>
            <a:off x="4953167" y="3909523"/>
            <a:ext cx="231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非功能需求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45D035C8-ED77-48C0-BCB5-91CA11733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B1136F3F-54F9-435C-A887-EFC34AEE9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1EFA3C4-95CE-4BBA-8ACE-919484A71E69}"/>
              </a:ext>
            </a:extLst>
          </p:cNvPr>
          <p:cNvSpPr txBox="1"/>
          <p:nvPr/>
        </p:nvSpPr>
        <p:spPr>
          <a:xfrm>
            <a:off x="4460401" y="4500328"/>
            <a:ext cx="350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Non-functional Requirements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153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2"/>
    </mc:Choice>
    <mc:Fallback xmlns="">
      <p:transition spd="slow" advTm="207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9754392E-D8B4-4D13-AA8A-8305E2B12E87}"/>
              </a:ext>
            </a:extLst>
          </p:cNvPr>
          <p:cNvGrpSpPr/>
          <p:nvPr/>
        </p:nvGrpSpPr>
        <p:grpSpPr>
          <a:xfrm>
            <a:off x="551368" y="1416600"/>
            <a:ext cx="11399838" cy="4359522"/>
            <a:chOff x="576768" y="1380291"/>
            <a:chExt cx="11399838" cy="4359522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9914DD2-D2CC-4B21-9E25-6A511653F749}"/>
                </a:ext>
              </a:extLst>
            </p:cNvPr>
            <p:cNvSpPr/>
            <p:nvPr/>
          </p:nvSpPr>
          <p:spPr>
            <a:xfrm>
              <a:off x="5365429" y="1380291"/>
              <a:ext cx="1461142" cy="14611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DBE00DEB-079B-4952-B6A7-758D7AEB6277}"/>
                </a:ext>
              </a:extLst>
            </p:cNvPr>
            <p:cNvSpPr/>
            <p:nvPr/>
          </p:nvSpPr>
          <p:spPr>
            <a:xfrm>
              <a:off x="2726370" y="2841433"/>
              <a:ext cx="6739257" cy="871302"/>
            </a:xfrm>
            <a:custGeom>
              <a:avLst/>
              <a:gdLst>
                <a:gd name="connsiteX0" fmla="*/ 0 w 7757652"/>
                <a:gd name="connsiteY0" fmla="*/ 29496 h 1002926"/>
                <a:gd name="connsiteX1" fmla="*/ 3893574 w 7757652"/>
                <a:gd name="connsiteY1" fmla="*/ 1002890 h 1002926"/>
                <a:gd name="connsiteX2" fmla="*/ 7757652 w 7757652"/>
                <a:gd name="connsiteY2" fmla="*/ 0 h 1002926"/>
                <a:gd name="connsiteX0" fmla="*/ 0 w 7757652"/>
                <a:gd name="connsiteY0" fmla="*/ 29496 h 1002968"/>
                <a:gd name="connsiteX1" fmla="*/ 3893574 w 7757652"/>
                <a:gd name="connsiteY1" fmla="*/ 1002890 h 1002968"/>
                <a:gd name="connsiteX2" fmla="*/ 7757652 w 7757652"/>
                <a:gd name="connsiteY2" fmla="*/ 0 h 1002968"/>
                <a:gd name="connsiteX0" fmla="*/ 0 w 7757652"/>
                <a:gd name="connsiteY0" fmla="*/ 29496 h 1002968"/>
                <a:gd name="connsiteX1" fmla="*/ 3893574 w 7757652"/>
                <a:gd name="connsiteY1" fmla="*/ 1002890 h 1002968"/>
                <a:gd name="connsiteX2" fmla="*/ 7757652 w 7757652"/>
                <a:gd name="connsiteY2" fmla="*/ 0 h 100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57652" h="1002968">
                  <a:moveTo>
                    <a:pt x="0" y="29496"/>
                  </a:moveTo>
                  <a:cubicBezTo>
                    <a:pt x="1182329" y="784122"/>
                    <a:pt x="2600632" y="1007806"/>
                    <a:pt x="3893574" y="1002890"/>
                  </a:cubicBezTo>
                  <a:cubicBezTo>
                    <a:pt x="5186516" y="997974"/>
                    <a:pt x="7172633" y="516193"/>
                    <a:pt x="7757652" y="0"/>
                  </a:cubicBez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DFA055D-9558-4266-8885-269E6803D2D3}"/>
                </a:ext>
              </a:extLst>
            </p:cNvPr>
            <p:cNvSpPr/>
            <p:nvPr/>
          </p:nvSpPr>
          <p:spPr>
            <a:xfrm>
              <a:off x="2252820" y="2375878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308CFA7-7381-4219-A3E9-064004E1FE7E}"/>
                </a:ext>
              </a:extLst>
            </p:cNvPr>
            <p:cNvSpPr/>
            <p:nvPr/>
          </p:nvSpPr>
          <p:spPr>
            <a:xfrm>
              <a:off x="8944389" y="2375878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5DA968D-9365-42D5-A04D-75BFB7E63AA9}"/>
                </a:ext>
              </a:extLst>
            </p:cNvPr>
            <p:cNvSpPr/>
            <p:nvPr/>
          </p:nvSpPr>
          <p:spPr>
            <a:xfrm>
              <a:off x="3791763" y="3035329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02AFD06-DE23-4573-BB28-90458DE1390A}"/>
                </a:ext>
              </a:extLst>
            </p:cNvPr>
            <p:cNvSpPr/>
            <p:nvPr/>
          </p:nvSpPr>
          <p:spPr>
            <a:xfrm>
              <a:off x="5638800" y="325553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62180AA-D0A0-46F1-90E6-2339B2F9EDE2}"/>
                </a:ext>
              </a:extLst>
            </p:cNvPr>
            <p:cNvSpPr/>
            <p:nvPr/>
          </p:nvSpPr>
          <p:spPr>
            <a:xfrm>
              <a:off x="7405446" y="3035329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D799137-A73E-4049-8FA6-007C996591B2}"/>
                </a:ext>
              </a:extLst>
            </p:cNvPr>
            <p:cNvSpPr txBox="1"/>
            <p:nvPr/>
          </p:nvSpPr>
          <p:spPr>
            <a:xfrm>
              <a:off x="4904522" y="1695363"/>
              <a:ext cx="23829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融资租赁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2C50DBB-DB90-450D-BF2C-CDE65AAF4435}"/>
                </a:ext>
              </a:extLst>
            </p:cNvPr>
            <p:cNvSpPr txBox="1"/>
            <p:nvPr/>
          </p:nvSpPr>
          <p:spPr>
            <a:xfrm>
              <a:off x="576768" y="2544338"/>
              <a:ext cx="1624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01.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性能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090EB18-D642-4BFF-81B3-5969C87EF47A}"/>
                </a:ext>
              </a:extLst>
            </p:cNvPr>
            <p:cNvSpPr txBox="1"/>
            <p:nvPr/>
          </p:nvSpPr>
          <p:spPr>
            <a:xfrm>
              <a:off x="598163" y="2885920"/>
              <a:ext cx="1975932" cy="701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关键功能响应时间</a:t>
              </a:r>
              <a:r>
                <a:rPr lang="en-US" altLang="zh-CN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&lt;2s</a:t>
              </a:r>
            </a:p>
          </p:txBody>
        </p:sp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D94DDCF5-A370-48E5-B8D1-96650DE38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66333" y="3197056"/>
              <a:ext cx="586743" cy="586743"/>
            </a:xfrm>
            <a:prstGeom prst="rect">
              <a:avLst/>
            </a:prstGeom>
          </p:spPr>
        </p:pic>
        <p:pic>
          <p:nvPicPr>
            <p:cNvPr id="31" name="图形 30">
              <a:extLst>
                <a:ext uri="{FF2B5EF4-FFF2-40B4-BE49-F238E27FC236}">
                  <a16:creationId xmlns:a16="http://schemas.microsoft.com/office/drawing/2014/main" id="{0D82DFEE-75C1-40CF-9AE5-D84C2639E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6437" y="2529928"/>
              <a:ext cx="602178" cy="602178"/>
            </a:xfrm>
            <a:prstGeom prst="rect">
              <a:avLst/>
            </a:prstGeom>
          </p:spPr>
        </p:pic>
        <p:pic>
          <p:nvPicPr>
            <p:cNvPr id="32" name="图形 31">
              <a:extLst>
                <a:ext uri="{FF2B5EF4-FFF2-40B4-BE49-F238E27FC236}">
                  <a16:creationId xmlns:a16="http://schemas.microsoft.com/office/drawing/2014/main" id="{9DA06EEA-5F5F-4A62-98C8-AF7B26815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50826" y="3367664"/>
              <a:ext cx="690348" cy="680146"/>
            </a:xfrm>
            <a:prstGeom prst="rect">
              <a:avLst/>
            </a:prstGeom>
          </p:spPr>
        </p:pic>
        <p:pic>
          <p:nvPicPr>
            <p:cNvPr id="33" name="图形 32">
              <a:extLst>
                <a:ext uri="{FF2B5EF4-FFF2-40B4-BE49-F238E27FC236}">
                  <a16:creationId xmlns:a16="http://schemas.microsoft.com/office/drawing/2014/main" id="{CFC07F66-BCCE-413F-B238-A1BD9B23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87719" y="3235225"/>
              <a:ext cx="522697" cy="522697"/>
            </a:xfrm>
            <a:prstGeom prst="rect">
              <a:avLst/>
            </a:prstGeom>
          </p:spPr>
        </p:pic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93C66AA1-B9CA-40AD-A2DD-98FFFDA9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11927" y="2543416"/>
              <a:ext cx="579325" cy="579325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6595F87-01D1-4832-AEA7-8FBD426F5004}"/>
                </a:ext>
              </a:extLst>
            </p:cNvPr>
            <p:cNvSpPr txBox="1"/>
            <p:nvPr/>
          </p:nvSpPr>
          <p:spPr>
            <a:xfrm>
              <a:off x="2538239" y="3966946"/>
              <a:ext cx="1829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02.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安全性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CCEB91E-9412-4F67-B27D-76C681AF0A1C}"/>
                </a:ext>
              </a:extLst>
            </p:cNvPr>
            <p:cNvSpPr txBox="1"/>
            <p:nvPr/>
          </p:nvSpPr>
          <p:spPr>
            <a:xfrm>
              <a:off x="5271927" y="4282064"/>
              <a:ext cx="1829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03.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可靠性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D12B5A4-2830-43A4-A757-BC269C2929AA}"/>
                </a:ext>
              </a:extLst>
            </p:cNvPr>
            <p:cNvSpPr txBox="1"/>
            <p:nvPr/>
          </p:nvSpPr>
          <p:spPr>
            <a:xfrm>
              <a:off x="8086759" y="3967591"/>
              <a:ext cx="1772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04.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易用性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C645C3F-3D68-4057-A5B4-24C1200B05F1}"/>
                </a:ext>
              </a:extLst>
            </p:cNvPr>
            <p:cNvSpPr txBox="1"/>
            <p:nvPr/>
          </p:nvSpPr>
          <p:spPr>
            <a:xfrm>
              <a:off x="9907800" y="2542828"/>
              <a:ext cx="17584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05.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 可修改性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BFADF30-7B38-44E2-81CE-0AC3FC574C4D}"/>
                </a:ext>
              </a:extLst>
            </p:cNvPr>
            <p:cNvSpPr txBox="1"/>
            <p:nvPr/>
          </p:nvSpPr>
          <p:spPr>
            <a:xfrm>
              <a:off x="2538239" y="4398292"/>
              <a:ext cx="1972435" cy="1341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网络传输安全</a:t>
              </a:r>
              <a:endParaRPr lang="en-US" altLang="zh-CN" sz="1600" spc="13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数据存储安全</a:t>
              </a:r>
              <a:endParaRPr lang="en-US" altLang="zh-CN" sz="1600" spc="13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数据加密</a:t>
              </a:r>
              <a:endParaRPr lang="en-US" altLang="zh-CN" sz="1600" spc="13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权限管理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CA2D34B-D7DC-4818-9E68-80AA7B650AAC}"/>
                </a:ext>
              </a:extLst>
            </p:cNvPr>
            <p:cNvSpPr txBox="1"/>
            <p:nvPr/>
          </p:nvSpPr>
          <p:spPr>
            <a:xfrm>
              <a:off x="5272108" y="4617139"/>
              <a:ext cx="2133338" cy="381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失效率</a:t>
              </a:r>
              <a:r>
                <a:rPr lang="en-US" altLang="zh-CN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&lt;0.1%</a:t>
              </a:r>
              <a:endParaRPr lang="zh-CN" altLang="en-US" sz="1600" spc="13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D47EC16-1474-4A36-9625-B909A47A6EBE}"/>
                </a:ext>
              </a:extLst>
            </p:cNvPr>
            <p:cNvSpPr txBox="1"/>
            <p:nvPr/>
          </p:nvSpPr>
          <p:spPr>
            <a:xfrm>
              <a:off x="8088897" y="4312061"/>
              <a:ext cx="2435169" cy="1341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三大准则</a:t>
              </a:r>
              <a:endParaRPr lang="en-US" altLang="zh-CN" sz="1600" spc="13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交互与界面设计</a:t>
              </a:r>
              <a:endParaRPr lang="en-US" altLang="zh-CN" sz="1600" spc="13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根据用户反馈进行优化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CCA48D4-0050-4111-934E-EF2575B7A3F3}"/>
                </a:ext>
              </a:extLst>
            </p:cNvPr>
            <p:cNvSpPr txBox="1"/>
            <p:nvPr/>
          </p:nvSpPr>
          <p:spPr>
            <a:xfrm>
              <a:off x="9931551" y="2885920"/>
              <a:ext cx="2045055" cy="1327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工作流变更</a:t>
              </a:r>
              <a:endParaRPr lang="en-US" altLang="zh-CN" sz="1600" spc="13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接口管理</a:t>
              </a:r>
              <a:endParaRPr lang="en-US" altLang="zh-CN" sz="1600" spc="13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封装、内聚、抽象公共服务</a:t>
              </a: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1487701-DC6E-4D71-9072-18649ED54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非功能性需求</a:t>
            </a:r>
          </a:p>
        </p:txBody>
      </p:sp>
    </p:spTree>
    <p:extLst>
      <p:ext uri="{BB962C8B-B14F-4D97-AF65-F5344CB8AC3E}">
        <p14:creationId xmlns:p14="http://schemas.microsoft.com/office/powerpoint/2010/main" val="97501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18"/>
    </mc:Choice>
    <mc:Fallback xmlns="">
      <p:transition spd="slow" advTm="4981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32EDDF54-DDA9-443A-A91D-720A8B7F6F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软件约束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D10036-B536-4FC1-8BE0-998DAB464CFD}"/>
              </a:ext>
            </a:extLst>
          </p:cNvPr>
          <p:cNvSpPr/>
          <p:nvPr/>
        </p:nvSpPr>
        <p:spPr>
          <a:xfrm>
            <a:off x="1587197" y="1675701"/>
            <a:ext cx="8341584" cy="3899476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14A18A-C2A0-495D-BDF7-7067140192EC}"/>
              </a:ext>
            </a:extLst>
          </p:cNvPr>
          <p:cNvSpPr/>
          <p:nvPr/>
        </p:nvSpPr>
        <p:spPr>
          <a:xfrm>
            <a:off x="1587197" y="1453993"/>
            <a:ext cx="8334644" cy="419138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5659182-C2CE-4512-A7CD-B9030A64896E}"/>
              </a:ext>
            </a:extLst>
          </p:cNvPr>
          <p:cNvCxnSpPr>
            <a:cxnSpLocks/>
          </p:cNvCxnSpPr>
          <p:nvPr/>
        </p:nvCxnSpPr>
        <p:spPr>
          <a:xfrm>
            <a:off x="1596088" y="5575177"/>
            <a:ext cx="8332693" cy="0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1853A83-8767-43B2-B4F7-7AB60C37362C}"/>
              </a:ext>
            </a:extLst>
          </p:cNvPr>
          <p:cNvSpPr txBox="1"/>
          <p:nvPr/>
        </p:nvSpPr>
        <p:spPr>
          <a:xfrm>
            <a:off x="1596088" y="1993037"/>
            <a:ext cx="8332693" cy="3247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遵循</a:t>
            </a:r>
            <a:r>
              <a:rPr lang="en-US" altLang="zh-CN" sz="1600" spc="13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JavaEE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XML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等业界主流标准。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Spring MVC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spc="13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Mybatis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框架。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具有良好的可扩展性和集成性，采用面向服务的体系结构（</a:t>
            </a:r>
            <a:r>
              <a:rPr lang="en-US" altLang="zh-CN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service-oriented-</a:t>
            </a:r>
            <a:r>
              <a:rPr lang="en-US" altLang="zh-CN" sz="1600" spc="13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architecture,SOA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）和组件开发技术，可灵活地实现子系统和组件的升级，以及后期与第三方征信系统、银行系统等平台的数据交互。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具有可管理和可维护性，可对业务规则、流程控制模式等进行方便的维护和管理。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具有安全性和可靠性，采用完善的安全保密机制保障系统和数据的安全</a:t>
            </a:r>
            <a:endParaRPr lang="en-US" altLang="zh-CN" sz="1600" spc="13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技术架构：基于</a:t>
            </a:r>
            <a:r>
              <a:rPr lang="en-US" altLang="zh-CN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spring boot 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1600" spc="13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mybatis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架构，部署结构为</a:t>
            </a:r>
            <a:r>
              <a:rPr lang="en-US" altLang="zh-CN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C/S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服务器：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宝塔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面板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Qotn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--CentOS 7.9 64bit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数据库：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endParaRPr lang="zh-CN" altLang="en-US" sz="1600" spc="13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65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50"/>
    </mc:Choice>
    <mc:Fallback xmlns="">
      <p:transition spd="slow" advTm="1375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DC36E31-62FB-4E66-AB0B-97F3A483965E}"/>
              </a:ext>
            </a:extLst>
          </p:cNvPr>
          <p:cNvSpPr txBox="1"/>
          <p:nvPr/>
        </p:nvSpPr>
        <p:spPr>
          <a:xfrm>
            <a:off x="5151356" y="2087466"/>
            <a:ext cx="2090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4F41FB-FD52-4B3B-803D-867C69CF808A}"/>
              </a:ext>
            </a:extLst>
          </p:cNvPr>
          <p:cNvSpPr txBox="1"/>
          <p:nvPr/>
        </p:nvSpPr>
        <p:spPr>
          <a:xfrm>
            <a:off x="5400675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FOUR</a:t>
            </a:r>
            <a:endParaRPr lang="zh-CN" altLang="en-US" sz="20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56E0FC-251C-42F4-B14F-3364513E752B}"/>
              </a:ext>
            </a:extLst>
          </p:cNvPr>
          <p:cNvSpPr txBox="1"/>
          <p:nvPr/>
        </p:nvSpPr>
        <p:spPr>
          <a:xfrm>
            <a:off x="5000626" y="3995725"/>
            <a:ext cx="2240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进度与分工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DE1E67-0A44-4F48-B58A-63923854CCBE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4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80BB555-8DA7-41E7-B6BF-9AF426A88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4420B98D-79B9-44BC-9574-9C0C50851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CCCF86C-B1C8-4B7A-B06E-AD3EF7041501}"/>
              </a:ext>
            </a:extLst>
          </p:cNvPr>
          <p:cNvSpPr txBox="1"/>
          <p:nvPr/>
        </p:nvSpPr>
        <p:spPr>
          <a:xfrm>
            <a:off x="5067794" y="4512716"/>
            <a:ext cx="19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Conclusion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72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"/>
    </mc:Choice>
    <mc:Fallback xmlns="">
      <p:transition spd="slow" advTm="64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6989E86E-6A2B-4BD7-8800-61A7B75DBEA5}"/>
              </a:ext>
            </a:extLst>
          </p:cNvPr>
          <p:cNvCxnSpPr>
            <a:cxnSpLocks/>
          </p:cNvCxnSpPr>
          <p:nvPr/>
        </p:nvCxnSpPr>
        <p:spPr>
          <a:xfrm>
            <a:off x="2636418" y="4350020"/>
            <a:ext cx="6960101" cy="941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F6AB4B44-26C7-4AF4-B84E-A25793F157B5}"/>
              </a:ext>
            </a:extLst>
          </p:cNvPr>
          <p:cNvSpPr/>
          <p:nvPr/>
        </p:nvSpPr>
        <p:spPr>
          <a:xfrm flipH="1" flipV="1">
            <a:off x="2607129" y="4288479"/>
            <a:ext cx="121991" cy="13097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C3F0B7E-5ADD-4281-A147-32B6FE18AE31}"/>
              </a:ext>
            </a:extLst>
          </p:cNvPr>
          <p:cNvSpPr/>
          <p:nvPr/>
        </p:nvSpPr>
        <p:spPr>
          <a:xfrm flipH="1" flipV="1">
            <a:off x="4576606" y="4288479"/>
            <a:ext cx="121991" cy="13097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7B5B5DD-15A2-4A4D-B343-1E953916CBFD}"/>
              </a:ext>
            </a:extLst>
          </p:cNvPr>
          <p:cNvSpPr/>
          <p:nvPr/>
        </p:nvSpPr>
        <p:spPr>
          <a:xfrm flipH="1" flipV="1">
            <a:off x="6546083" y="4288479"/>
            <a:ext cx="121991" cy="13097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A5293DF-E520-4B8F-BCC1-D03B86818453}"/>
              </a:ext>
            </a:extLst>
          </p:cNvPr>
          <p:cNvSpPr/>
          <p:nvPr/>
        </p:nvSpPr>
        <p:spPr>
          <a:xfrm flipH="1" flipV="1">
            <a:off x="8515560" y="4288479"/>
            <a:ext cx="121991" cy="13097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322D33D-8402-4999-AB10-FECFA12D1708}"/>
              </a:ext>
            </a:extLst>
          </p:cNvPr>
          <p:cNvSpPr txBox="1"/>
          <p:nvPr/>
        </p:nvSpPr>
        <p:spPr>
          <a:xfrm>
            <a:off x="2422482" y="3887689"/>
            <a:ext cx="1218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92917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3.20-4.20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92917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E95457F-A87E-4AF5-B1CA-8C8C1B591335}"/>
              </a:ext>
            </a:extLst>
          </p:cNvPr>
          <p:cNvSpPr txBox="1"/>
          <p:nvPr/>
        </p:nvSpPr>
        <p:spPr>
          <a:xfrm>
            <a:off x="3943470" y="4815642"/>
            <a:ext cx="2165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9291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开发阶段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CA54108-8058-4E94-9C71-86A46F4981B7}"/>
              </a:ext>
            </a:extLst>
          </p:cNvPr>
          <p:cNvCxnSpPr>
            <a:cxnSpLocks/>
          </p:cNvCxnSpPr>
          <p:nvPr/>
        </p:nvCxnSpPr>
        <p:spPr>
          <a:xfrm>
            <a:off x="4283869" y="5312630"/>
            <a:ext cx="68049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A8EB6EB0-168A-4A8B-9667-294954B6DE58}"/>
              </a:ext>
            </a:extLst>
          </p:cNvPr>
          <p:cNvSpPr/>
          <p:nvPr/>
        </p:nvSpPr>
        <p:spPr>
          <a:xfrm>
            <a:off x="3883354" y="4805391"/>
            <a:ext cx="491772" cy="5279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F06E4C5-922D-4C3B-A0B7-36E7A569E0EA}"/>
              </a:ext>
            </a:extLst>
          </p:cNvPr>
          <p:cNvSpPr txBox="1"/>
          <p:nvPr/>
        </p:nvSpPr>
        <p:spPr>
          <a:xfrm>
            <a:off x="4403831" y="4416305"/>
            <a:ext cx="1277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92917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4.21-5.25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92917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6C48DAF-45AB-436A-A199-612FC234EA42}"/>
              </a:ext>
            </a:extLst>
          </p:cNvPr>
          <p:cNvSpPr txBox="1"/>
          <p:nvPr/>
        </p:nvSpPr>
        <p:spPr>
          <a:xfrm>
            <a:off x="6401858" y="3876071"/>
            <a:ext cx="1243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92917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5.26-6.08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92917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F259CD7-1B7E-4A53-8657-3B27CC689A1A}"/>
              </a:ext>
            </a:extLst>
          </p:cNvPr>
          <p:cNvSpPr txBox="1"/>
          <p:nvPr/>
        </p:nvSpPr>
        <p:spPr>
          <a:xfrm>
            <a:off x="7916443" y="4815642"/>
            <a:ext cx="2165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9291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可能阶段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8688E15-E63C-4786-9215-D4D350D1CADB}"/>
              </a:ext>
            </a:extLst>
          </p:cNvPr>
          <p:cNvCxnSpPr>
            <a:cxnSpLocks/>
          </p:cNvCxnSpPr>
          <p:nvPr/>
        </p:nvCxnSpPr>
        <p:spPr>
          <a:xfrm>
            <a:off x="8256548" y="5312635"/>
            <a:ext cx="68049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F1CC5071-818C-4D7F-9B98-9273100D5BFB}"/>
              </a:ext>
            </a:extLst>
          </p:cNvPr>
          <p:cNvSpPr/>
          <p:nvPr/>
        </p:nvSpPr>
        <p:spPr>
          <a:xfrm>
            <a:off x="7812446" y="4803489"/>
            <a:ext cx="491772" cy="5279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9" name="图形 38">
            <a:extLst>
              <a:ext uri="{FF2B5EF4-FFF2-40B4-BE49-F238E27FC236}">
                <a16:creationId xmlns:a16="http://schemas.microsoft.com/office/drawing/2014/main" id="{514C4342-6447-47F8-8C43-81278BE53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6219" y="4873384"/>
            <a:ext cx="387111" cy="379223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A2FCC446-2456-4803-8084-492D51D32C33}"/>
              </a:ext>
            </a:extLst>
          </p:cNvPr>
          <p:cNvSpPr txBox="1"/>
          <p:nvPr/>
        </p:nvSpPr>
        <p:spPr>
          <a:xfrm>
            <a:off x="8365701" y="4421730"/>
            <a:ext cx="1046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B92917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maybe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B92917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pic>
        <p:nvPicPr>
          <p:cNvPr id="61" name="图形 60">
            <a:extLst>
              <a:ext uri="{FF2B5EF4-FFF2-40B4-BE49-F238E27FC236}">
                <a16:creationId xmlns:a16="http://schemas.microsoft.com/office/drawing/2014/main" id="{75BD62B3-B57F-4A87-8712-8C331D28D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9197" y="4849120"/>
            <a:ext cx="462517" cy="4556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0ABDC6-AD58-48B4-B51E-89C3317A9268}"/>
              </a:ext>
            </a:extLst>
          </p:cNvPr>
          <p:cNvSpPr txBox="1"/>
          <p:nvPr/>
        </p:nvSpPr>
        <p:spPr>
          <a:xfrm>
            <a:off x="5893134" y="2448378"/>
            <a:ext cx="2165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9291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测试阶段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3DB23CC-3A75-447F-B899-85EA3E9B3C44}"/>
              </a:ext>
            </a:extLst>
          </p:cNvPr>
          <p:cNvCxnSpPr>
            <a:cxnSpLocks/>
          </p:cNvCxnSpPr>
          <p:nvPr/>
        </p:nvCxnSpPr>
        <p:spPr>
          <a:xfrm>
            <a:off x="6242022" y="2942331"/>
            <a:ext cx="68049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059E82F-3C29-4DE8-9262-91229C3C72D4}"/>
              </a:ext>
            </a:extLst>
          </p:cNvPr>
          <p:cNvSpPr txBox="1"/>
          <p:nvPr/>
        </p:nvSpPr>
        <p:spPr>
          <a:xfrm>
            <a:off x="1916769" y="2438439"/>
            <a:ext cx="1690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9291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设计阶段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463C805-2B40-40C5-9B4A-D49C37D08E08}"/>
              </a:ext>
            </a:extLst>
          </p:cNvPr>
          <p:cNvCxnSpPr>
            <a:cxnSpLocks/>
          </p:cNvCxnSpPr>
          <p:nvPr/>
        </p:nvCxnSpPr>
        <p:spPr>
          <a:xfrm>
            <a:off x="2091693" y="2942331"/>
            <a:ext cx="671623" cy="13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10D92D73-71D6-461D-BBAC-6E7B56ECD682}"/>
              </a:ext>
            </a:extLst>
          </p:cNvPr>
          <p:cNvSpPr/>
          <p:nvPr/>
        </p:nvSpPr>
        <p:spPr>
          <a:xfrm>
            <a:off x="1595110" y="2468124"/>
            <a:ext cx="491772" cy="5279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BE8B846-549A-4154-BED1-34F223B4C2AA}"/>
              </a:ext>
            </a:extLst>
          </p:cNvPr>
          <p:cNvSpPr/>
          <p:nvPr/>
        </p:nvSpPr>
        <p:spPr>
          <a:xfrm>
            <a:off x="5811237" y="2469306"/>
            <a:ext cx="491772" cy="5279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0" name="图形 59">
            <a:extLst>
              <a:ext uri="{FF2B5EF4-FFF2-40B4-BE49-F238E27FC236}">
                <a16:creationId xmlns:a16="http://schemas.microsoft.com/office/drawing/2014/main" id="{3A8511D5-8127-485A-BE94-23876EF38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8739" y="2550484"/>
            <a:ext cx="352694" cy="352694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A9913EEF-6DF5-4F0E-A55A-E25FE32B65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94363" y="2538357"/>
            <a:ext cx="358899" cy="358899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BEACF6DC-6F46-4E39-99AF-76178B927514}"/>
              </a:ext>
            </a:extLst>
          </p:cNvPr>
          <p:cNvSpPr txBox="1"/>
          <p:nvPr/>
        </p:nvSpPr>
        <p:spPr>
          <a:xfrm>
            <a:off x="1862749" y="2962325"/>
            <a:ext cx="1719662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需求分析</a:t>
            </a:r>
            <a:endParaRPr kumimoji="0" lang="en-US" altLang="zh-CN" sz="1600" b="0" i="0" u="none" strike="noStrike" kern="1200" cap="none" spc="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原型设计</a:t>
            </a:r>
            <a:endParaRPr kumimoji="0" lang="en-US" altLang="zh-CN" sz="1600" b="0" i="0" u="none" strike="noStrike" kern="1200" cap="none" spc="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架构设计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536E91F-7C9E-4D2C-A932-4314E444E97F}"/>
              </a:ext>
            </a:extLst>
          </p:cNvPr>
          <p:cNvSpPr txBox="1"/>
          <p:nvPr/>
        </p:nvSpPr>
        <p:spPr>
          <a:xfrm>
            <a:off x="6066880" y="2928690"/>
            <a:ext cx="1833308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单元测试</a:t>
            </a:r>
            <a:endParaRPr kumimoji="0" lang="en-US" altLang="zh-CN" sz="1600" b="0" i="0" u="none" strike="noStrike" kern="1200" cap="none" spc="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集成测试</a:t>
            </a:r>
            <a:endParaRPr kumimoji="0" lang="en-US" altLang="zh-CN" sz="1600" b="0" i="0" u="none" strike="noStrike" kern="1200" cap="none" spc="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项目部署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E8E909A-1E4F-4B47-9CBC-064333B6EECD}"/>
              </a:ext>
            </a:extLst>
          </p:cNvPr>
          <p:cNvSpPr txBox="1"/>
          <p:nvPr/>
        </p:nvSpPr>
        <p:spPr>
          <a:xfrm>
            <a:off x="4136502" y="5320394"/>
            <a:ext cx="1872139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新增功能</a:t>
            </a:r>
            <a:endParaRPr kumimoji="0" lang="en-US" altLang="zh-CN" sz="1600" b="0" i="0" u="none" strike="noStrike" kern="1200" cap="none" spc="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性能优化</a:t>
            </a:r>
            <a:endParaRPr kumimoji="0" lang="en-US" altLang="zh-CN" sz="1600" b="0" i="0" u="none" strike="noStrike" kern="1200" cap="none" spc="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安全性优化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C1039F2C-7AEC-4046-8A8A-9C6B3D53DB80}"/>
              </a:ext>
            </a:extLst>
          </p:cNvPr>
          <p:cNvSpPr txBox="1"/>
          <p:nvPr/>
        </p:nvSpPr>
        <p:spPr>
          <a:xfrm>
            <a:off x="8064554" y="5309652"/>
            <a:ext cx="1872140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项目复盘</a:t>
            </a:r>
            <a:endParaRPr kumimoji="0" lang="en-US" altLang="zh-CN" sz="1600" b="0" i="0" u="none" strike="noStrike" kern="1200" cap="none" spc="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迭代优化</a:t>
            </a:r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FF6BB88A-EF13-4551-9518-7246F255E1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5110" y="325401"/>
            <a:ext cx="3944854" cy="530225"/>
          </a:xfrm>
        </p:spPr>
        <p:txBody>
          <a:bodyPr/>
          <a:lstStyle/>
          <a:p>
            <a:r>
              <a:rPr lang="zh-CN" altLang="en-US" dirty="0"/>
              <a:t>项目进度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F24DE52-8B5E-4FAF-88AD-0B7DF8A0BC51}"/>
              </a:ext>
            </a:extLst>
          </p:cNvPr>
          <p:cNvSpPr/>
          <p:nvPr/>
        </p:nvSpPr>
        <p:spPr>
          <a:xfrm>
            <a:off x="1595110" y="1417711"/>
            <a:ext cx="8341584" cy="748725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7437468-C0B6-4934-A4BD-24A7A8E798FE}"/>
              </a:ext>
            </a:extLst>
          </p:cNvPr>
          <p:cNvSpPr/>
          <p:nvPr/>
        </p:nvSpPr>
        <p:spPr>
          <a:xfrm>
            <a:off x="1595110" y="1196002"/>
            <a:ext cx="8334644" cy="21650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57070523-A11D-403E-86C1-DB3CA8CF6A09}"/>
              </a:ext>
            </a:extLst>
          </p:cNvPr>
          <p:cNvCxnSpPr>
            <a:cxnSpLocks/>
          </p:cNvCxnSpPr>
          <p:nvPr/>
        </p:nvCxnSpPr>
        <p:spPr>
          <a:xfrm>
            <a:off x="1595110" y="2192866"/>
            <a:ext cx="8332693" cy="0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27F39CF6-67C2-4928-BA5E-10D59E4E325E}"/>
              </a:ext>
            </a:extLst>
          </p:cNvPr>
          <p:cNvSpPr txBox="1"/>
          <p:nvPr/>
        </p:nvSpPr>
        <p:spPr>
          <a:xfrm>
            <a:off x="1595110" y="1430776"/>
            <a:ext cx="8332693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项目周期：</a:t>
            </a:r>
            <a:r>
              <a:rPr kumimoji="0" lang="en-US" altLang="zh-CN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3.20-6.10</a:t>
            </a: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，分为四个阶段</a:t>
            </a:r>
            <a:endParaRPr kumimoji="0" lang="en-US" altLang="zh-CN" sz="1600" b="0" i="0" u="none" strike="noStrike" kern="1200" cap="none" spc="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文档：根据实际分工共同撰写，需求规约与测试计划并行</a:t>
            </a:r>
            <a:endParaRPr kumimoji="0" lang="en-US" altLang="zh-CN" sz="1600" b="0" i="0" u="none" strike="noStrike" kern="1200" cap="none" spc="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23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290E1912-375E-4114-858C-B16C8D6C9FE4}"/>
              </a:ext>
            </a:extLst>
          </p:cNvPr>
          <p:cNvSpPr/>
          <p:nvPr/>
        </p:nvSpPr>
        <p:spPr>
          <a:xfrm flipH="1">
            <a:off x="6452304" y="1495423"/>
            <a:ext cx="1255448" cy="237257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6FD2DE53-4C37-4C29-86CE-BD89C68E4FB1}"/>
              </a:ext>
            </a:extLst>
          </p:cNvPr>
          <p:cNvSpPr/>
          <p:nvPr/>
        </p:nvSpPr>
        <p:spPr>
          <a:xfrm flipH="1">
            <a:off x="9281538" y="1495423"/>
            <a:ext cx="1255448" cy="237257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81561012-28DF-4038-992D-1E914C51A2B0}"/>
              </a:ext>
            </a:extLst>
          </p:cNvPr>
          <p:cNvSpPr/>
          <p:nvPr/>
        </p:nvSpPr>
        <p:spPr>
          <a:xfrm flipH="1">
            <a:off x="3765100" y="1495423"/>
            <a:ext cx="1255448" cy="237257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748549C-41C9-4D52-876E-5D1ADC886F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项目分工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B6F6D73-B9F9-408C-A0A4-F60D50D4A91C}"/>
              </a:ext>
            </a:extLst>
          </p:cNvPr>
          <p:cNvSpPr/>
          <p:nvPr/>
        </p:nvSpPr>
        <p:spPr>
          <a:xfrm>
            <a:off x="816920" y="1590675"/>
            <a:ext cx="10852103" cy="4486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331CDFC8-C4EA-4C30-ABA2-C57545E26DF6}"/>
              </a:ext>
            </a:extLst>
          </p:cNvPr>
          <p:cNvSpPr/>
          <p:nvPr/>
        </p:nvSpPr>
        <p:spPr>
          <a:xfrm flipH="1">
            <a:off x="1714500" y="1495423"/>
            <a:ext cx="1255448" cy="237257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F36086-EE5D-4EA2-BF9A-12EEAD8B0A99}"/>
              </a:ext>
            </a:extLst>
          </p:cNvPr>
          <p:cNvSpPr/>
          <p:nvPr/>
        </p:nvSpPr>
        <p:spPr>
          <a:xfrm>
            <a:off x="994476" y="1495423"/>
            <a:ext cx="1704975" cy="4581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7FAC785-3254-48E1-8F63-60F22AD1DCFC}"/>
              </a:ext>
            </a:extLst>
          </p:cNvPr>
          <p:cNvSpPr/>
          <p:nvPr/>
        </p:nvSpPr>
        <p:spPr>
          <a:xfrm>
            <a:off x="3634797" y="1495424"/>
            <a:ext cx="1255448" cy="1445100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2C227A39-E4B6-45BA-9501-30A666BBBC65}"/>
              </a:ext>
            </a:extLst>
          </p:cNvPr>
          <p:cNvSpPr/>
          <p:nvPr/>
        </p:nvSpPr>
        <p:spPr>
          <a:xfrm>
            <a:off x="6322001" y="1495424"/>
            <a:ext cx="1255448" cy="1445100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80458B89-C587-4C78-AEFC-182F534DED92}"/>
              </a:ext>
            </a:extLst>
          </p:cNvPr>
          <p:cNvSpPr/>
          <p:nvPr/>
        </p:nvSpPr>
        <p:spPr>
          <a:xfrm>
            <a:off x="9151235" y="1495424"/>
            <a:ext cx="1255448" cy="1445100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形 42">
            <a:extLst>
              <a:ext uri="{FF2B5EF4-FFF2-40B4-BE49-F238E27FC236}">
                <a16:creationId xmlns:a16="http://schemas.microsoft.com/office/drawing/2014/main" id="{F64F858B-1765-4066-BADA-04F71A937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0054" y="1585098"/>
            <a:ext cx="572652" cy="572652"/>
          </a:xfrm>
          <a:prstGeom prst="rect">
            <a:avLst/>
          </a:prstGeom>
        </p:spPr>
      </p:pic>
      <p:pic>
        <p:nvPicPr>
          <p:cNvPr id="46" name="图形 45">
            <a:extLst>
              <a:ext uri="{FF2B5EF4-FFF2-40B4-BE49-F238E27FC236}">
                <a16:creationId xmlns:a16="http://schemas.microsoft.com/office/drawing/2014/main" id="{92971E10-2325-4CD3-85F7-2822FC4EE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5507" y="1575572"/>
            <a:ext cx="489905" cy="489905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022402EB-F2B7-450D-8F9B-95BAE0F09C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4113" y="1559357"/>
            <a:ext cx="531636" cy="531636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AE5B848-86FB-403F-817E-D9D620224E98}"/>
              </a:ext>
            </a:extLst>
          </p:cNvPr>
          <p:cNvGrpSpPr/>
          <p:nvPr/>
        </p:nvGrpSpPr>
        <p:grpSpPr>
          <a:xfrm>
            <a:off x="2952185" y="2861847"/>
            <a:ext cx="2795738" cy="1953647"/>
            <a:chOff x="3677913" y="2073973"/>
            <a:chExt cx="1881111" cy="854258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82A23A-CBCD-4906-B123-32B5C42FD97E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174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n-ea"/>
                </a:rPr>
                <a:t>刘 红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B914FA08-8914-490A-937F-9164DE4AB477}"/>
                </a:ext>
              </a:extLst>
            </p:cNvPr>
            <p:cNvSpPr txBox="1"/>
            <p:nvPr/>
          </p:nvSpPr>
          <p:spPr>
            <a:xfrm>
              <a:off x="3677913" y="2290167"/>
              <a:ext cx="1881111" cy="638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n-ea"/>
                  <a:cs typeface="Times New Roman" panose="02020603050405020304" pitchFamily="18" charset="0"/>
                </a:rPr>
                <a:t>项目经理，负责项目统筹规划；</a:t>
              </a:r>
              <a:endParaRPr lang="en-US" altLang="zh-CN" sz="1400" dirty="0">
                <a:latin typeface="+mn-ea"/>
                <a:cs typeface="Times New Roman" panose="02020603050405020304" pitchFamily="18" charset="0"/>
              </a:endParaRPr>
            </a:p>
            <a:p>
              <a:pPr marL="285750" indent="-285750" algn="ctr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n-ea"/>
                  <a:cs typeface="Times New Roman" panose="02020603050405020304" pitchFamily="18" charset="0"/>
                </a:rPr>
                <a:t>需求分析员，负责竞品调研和需求分析</a:t>
              </a:r>
              <a:endParaRPr lang="en-US" altLang="zh-CN" sz="1400" dirty="0">
                <a:latin typeface="+mn-ea"/>
                <a:cs typeface="Times New Roman" panose="02020603050405020304" pitchFamily="18" charset="0"/>
              </a:endParaRPr>
            </a:p>
            <a:p>
              <a:pPr marL="285750" indent="-285750" algn="ctr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n-ea"/>
                  <a:cs typeface="Times New Roman" panose="02020603050405020304" pitchFamily="18" charset="0"/>
                </a:rPr>
                <a:t>开发员，负责数据安全模块的开发</a:t>
              </a:r>
              <a:endParaRPr lang="en-US" altLang="zh-CN" sz="1400" dirty="0"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F473E3A4-E95E-49A3-A6F1-EFD39EF302EC}"/>
              </a:ext>
            </a:extLst>
          </p:cNvPr>
          <p:cNvSpPr txBox="1"/>
          <p:nvPr/>
        </p:nvSpPr>
        <p:spPr>
          <a:xfrm>
            <a:off x="1256467" y="2238672"/>
            <a:ext cx="158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成员分工</a:t>
            </a: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AA69DB1F-2695-4679-AE63-208F503DC62F}"/>
              </a:ext>
            </a:extLst>
          </p:cNvPr>
          <p:cNvGrpSpPr/>
          <p:nvPr/>
        </p:nvGrpSpPr>
        <p:grpSpPr>
          <a:xfrm>
            <a:off x="1947861" y="2718574"/>
            <a:ext cx="0" cy="2067708"/>
            <a:chOff x="1857011" y="2718574"/>
            <a:chExt cx="0" cy="2067708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3F8AA7F6-E19E-45E0-B0E2-8C502BD3AF15}"/>
                </a:ext>
              </a:extLst>
            </p:cNvPr>
            <p:cNvCxnSpPr>
              <a:cxnSpLocks/>
            </p:cNvCxnSpPr>
            <p:nvPr/>
          </p:nvCxnSpPr>
          <p:spPr>
            <a:xfrm>
              <a:off x="1857011" y="2914650"/>
              <a:ext cx="0" cy="1680144"/>
            </a:xfrm>
            <a:prstGeom prst="line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352CBA5-B008-4537-8539-1451930C82D4}"/>
                </a:ext>
              </a:extLst>
            </p:cNvPr>
            <p:cNvCxnSpPr>
              <a:cxnSpLocks/>
            </p:cNvCxnSpPr>
            <p:nvPr/>
          </p:nvCxnSpPr>
          <p:spPr>
            <a:xfrm>
              <a:off x="1857011" y="4590206"/>
              <a:ext cx="0" cy="196076"/>
            </a:xfrm>
            <a:prstGeom prst="line">
              <a:avLst/>
            </a:prstGeom>
            <a:ln w="762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1112FF7D-F0A5-4C58-8501-65EBF65275E1}"/>
                </a:ext>
              </a:extLst>
            </p:cNvPr>
            <p:cNvCxnSpPr>
              <a:cxnSpLocks/>
            </p:cNvCxnSpPr>
            <p:nvPr/>
          </p:nvCxnSpPr>
          <p:spPr>
            <a:xfrm>
              <a:off x="1857011" y="2718574"/>
              <a:ext cx="0" cy="196076"/>
            </a:xfrm>
            <a:prstGeom prst="line">
              <a:avLst/>
            </a:prstGeom>
            <a:ln w="762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F2F1B57-37B0-4AE6-A354-BF73D4524AEA}"/>
              </a:ext>
            </a:extLst>
          </p:cNvPr>
          <p:cNvGrpSpPr/>
          <p:nvPr/>
        </p:nvGrpSpPr>
        <p:grpSpPr>
          <a:xfrm>
            <a:off x="5816681" y="2842025"/>
            <a:ext cx="2554650" cy="1677017"/>
            <a:chOff x="3649629" y="2074571"/>
            <a:chExt cx="1981063" cy="592268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C73BBA02-277A-4544-847D-DF6EE194CCDC}"/>
                </a:ext>
              </a:extLst>
            </p:cNvPr>
            <p:cNvSpPr txBox="1"/>
            <p:nvPr/>
          </p:nvSpPr>
          <p:spPr>
            <a:xfrm>
              <a:off x="4142538" y="2074571"/>
              <a:ext cx="807555" cy="141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n-ea"/>
                </a:rPr>
                <a:t>廖思佳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63BC9E6-D381-4C73-BABB-FCAADAC91555}"/>
                </a:ext>
              </a:extLst>
            </p:cNvPr>
            <p:cNvSpPr txBox="1"/>
            <p:nvPr/>
          </p:nvSpPr>
          <p:spPr>
            <a:xfrm>
              <a:off x="3649629" y="2253791"/>
              <a:ext cx="1981063" cy="41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algn="just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effectLst/>
                  <a:latin typeface="+mn-ea"/>
                </a:rPr>
                <a:t>设计员，负责系统交互设计、界面设计</a:t>
              </a:r>
              <a:endParaRPr lang="en-US" altLang="zh-CN" sz="1400" dirty="0">
                <a:effectLst/>
                <a:latin typeface="+mn-ea"/>
              </a:endParaRPr>
            </a:p>
            <a:p>
              <a:pPr marL="285750" lvl="0" indent="-285750" algn="just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effectLst/>
                  <a:latin typeface="+mn-ea"/>
                </a:rPr>
                <a:t>开发员，负责人脸</a:t>
              </a:r>
              <a:r>
                <a:rPr lang="zh-CN" altLang="en-US" sz="1400" dirty="0">
                  <a:latin typeface="+mn-ea"/>
                </a:rPr>
                <a:t>识别模块、“待办任务”模块的</a:t>
              </a:r>
              <a:r>
                <a:rPr lang="zh-CN" altLang="en-US" sz="1400" dirty="0">
                  <a:effectLst/>
                  <a:latin typeface="+mn-ea"/>
                </a:rPr>
                <a:t>开发；</a:t>
              </a:r>
              <a:endParaRPr lang="zh-CN" altLang="zh-CN" sz="1400" dirty="0">
                <a:effectLst/>
                <a:latin typeface="+mn-ea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6C73131-12C9-4F73-8DDD-122B50F5474C}"/>
              </a:ext>
            </a:extLst>
          </p:cNvPr>
          <p:cNvGrpSpPr/>
          <p:nvPr/>
        </p:nvGrpSpPr>
        <p:grpSpPr>
          <a:xfrm>
            <a:off x="8501634" y="2805315"/>
            <a:ext cx="2554649" cy="1710810"/>
            <a:chOff x="3624436" y="2073973"/>
            <a:chExt cx="1791127" cy="688516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65AC1C95-208E-4FBC-B664-A67FBFD6CA65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16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n-ea"/>
                </a:rPr>
                <a:t>刘子菡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06E553B-8514-469F-8BAE-506F74DE0A14}"/>
                </a:ext>
              </a:extLst>
            </p:cNvPr>
            <p:cNvSpPr txBox="1"/>
            <p:nvPr/>
          </p:nvSpPr>
          <p:spPr>
            <a:xfrm>
              <a:off x="3624436" y="2291803"/>
              <a:ext cx="1791127" cy="470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algn="just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effectLst/>
                  <a:latin typeface="+mn-ea"/>
                </a:rPr>
                <a:t>架构搭建员，负责系统架构设计</a:t>
              </a:r>
              <a:endParaRPr lang="en-US" altLang="zh-CN" sz="1400" dirty="0">
                <a:effectLst/>
                <a:latin typeface="+mn-ea"/>
              </a:endParaRPr>
            </a:p>
            <a:p>
              <a:pPr marL="285750" lvl="0" indent="-285750" algn="just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n-ea"/>
                </a:rPr>
                <a:t>开发员，负责网络传输安全模块、项目员工分配功能的开发</a:t>
              </a:r>
              <a:endParaRPr lang="zh-CN" altLang="zh-CN" sz="1400" dirty="0">
                <a:effectLst/>
                <a:latin typeface="+mn-ea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6F9FCDDD-8E3F-468C-890A-E097EB2541D1}"/>
              </a:ext>
            </a:extLst>
          </p:cNvPr>
          <p:cNvSpPr txBox="1"/>
          <p:nvPr/>
        </p:nvSpPr>
        <p:spPr>
          <a:xfrm>
            <a:off x="3444535" y="5033639"/>
            <a:ext cx="751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n-ea"/>
              </a:rPr>
              <a:t>交换进行单元测试，迭代进行集成测试和功能优化</a:t>
            </a:r>
          </a:p>
        </p:txBody>
      </p:sp>
    </p:spTree>
    <p:extLst>
      <p:ext uri="{BB962C8B-B14F-4D97-AF65-F5344CB8AC3E}">
        <p14:creationId xmlns:p14="http://schemas.microsoft.com/office/powerpoint/2010/main" val="3398282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4D4975-9118-41A1-A61B-5B0CD4E16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6A81A06-087D-467E-9392-0A9AE49567CD}"/>
              </a:ext>
            </a:extLst>
          </p:cNvPr>
          <p:cNvSpPr/>
          <p:nvPr/>
        </p:nvSpPr>
        <p:spPr>
          <a:xfrm>
            <a:off x="1384009" y="1725522"/>
            <a:ext cx="9571362" cy="44029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647CCA5-FE70-4EF4-BB8B-130BA70A4C0A}"/>
              </a:ext>
            </a:extLst>
          </p:cNvPr>
          <p:cNvSpPr/>
          <p:nvPr/>
        </p:nvSpPr>
        <p:spPr>
          <a:xfrm>
            <a:off x="1298239" y="1640976"/>
            <a:ext cx="9571362" cy="44029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96349E2-1672-48DF-9E7E-08021516503B}"/>
              </a:ext>
            </a:extLst>
          </p:cNvPr>
          <p:cNvSpPr/>
          <p:nvPr/>
        </p:nvSpPr>
        <p:spPr>
          <a:xfrm>
            <a:off x="1212470" y="1556429"/>
            <a:ext cx="9571362" cy="44029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898B7F-1DE7-431C-9E41-030796F01280}"/>
              </a:ext>
            </a:extLst>
          </p:cNvPr>
          <p:cNvSpPr txBox="1"/>
          <p:nvPr/>
        </p:nvSpPr>
        <p:spPr>
          <a:xfrm>
            <a:off x="1578435" y="1865056"/>
            <a:ext cx="8772434" cy="3363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27000" algn="just">
              <a:lnSpc>
                <a:spcPct val="150000"/>
              </a:lnSpc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[1]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周祖君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融资租赁管理系统的设计与实现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[D].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华中科技大学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,2016.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 algn="just">
              <a:lnSpc>
                <a:spcPct val="150000"/>
              </a:lnSpc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[2]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李寅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基于征信系统应用的融资租赁风险管理研究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[J].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中国商论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,2017(11):158-160.DOI:10.19699/j.cnki.issn2096-0298.2017.11.080.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 algn="just">
              <a:lnSpc>
                <a:spcPct val="150000"/>
              </a:lnSpc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[3]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宋兴云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付国宝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汽车融资租赁业务系统的设计与实现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[J].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上海船舶运输科学研究所学报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,2018,41(03):67-71+79.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 algn="just">
              <a:lnSpc>
                <a:spcPct val="150000"/>
              </a:lnSpc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[4]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马婷婷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李文俊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宋兴云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融资租赁业务管理系统的设计与实现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[J].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上海船舶运输科学研究所学报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,2016,39(03):67-71+96.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 algn="just">
              <a:lnSpc>
                <a:spcPct val="150000"/>
              </a:lnSpc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[5]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徐来辉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融资租赁企业风险预警与控制机制研究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[J].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商业会计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,2016(12):9-12.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4743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4849FF56-7E1D-4AB0-95C4-E8945ED9E5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5764211" y="2618742"/>
            <a:ext cx="6427787" cy="4237037"/>
          </a:xfrm>
        </p:spPr>
      </p:pic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37564E50-1C97-4D4B-9D24-8FFD0F5A283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" b="32"/>
          <a:stretch>
            <a:fillRect/>
          </a:stretch>
        </p:blipFill>
        <p:spPr>
          <a:xfrm>
            <a:off x="0" y="2523843"/>
            <a:ext cx="5764212" cy="4331936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E7B5C30-C001-4302-9025-31988B121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45BB7A17-D73C-4AE3-B965-94E6E7C634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50" b="9250"/>
          <a:stretch>
            <a:fillRect/>
          </a:stretch>
        </p:blipFill>
        <p:spPr/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2495C93B-B259-499B-A02F-14D5202FE565}"/>
              </a:ext>
            </a:extLst>
          </p:cNvPr>
          <p:cNvSpPr/>
          <p:nvPr/>
        </p:nvSpPr>
        <p:spPr>
          <a:xfrm rot="10800000">
            <a:off x="0" y="0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36755EA-AADB-466A-96C1-FE9FE3848C6E}"/>
              </a:ext>
            </a:extLst>
          </p:cNvPr>
          <p:cNvGrpSpPr/>
          <p:nvPr/>
        </p:nvGrpSpPr>
        <p:grpSpPr>
          <a:xfrm>
            <a:off x="4764968" y="4547917"/>
            <a:ext cx="2662059" cy="815290"/>
            <a:chOff x="4954881" y="1942452"/>
            <a:chExt cx="6214687" cy="1903328"/>
          </a:xfrm>
          <a:solidFill>
            <a:schemeClr val="tx1"/>
          </a:solidFill>
        </p:grpSpPr>
        <p:grpSp>
          <p:nvGrpSpPr>
            <p:cNvPr id="14" name="íślïdé">
              <a:extLst>
                <a:ext uri="{FF2B5EF4-FFF2-40B4-BE49-F238E27FC236}">
                  <a16:creationId xmlns:a16="http://schemas.microsoft.com/office/drawing/2014/main" id="{C5F1E510-C2C2-49DF-936C-3A54D00BD1F9}"/>
                </a:ext>
              </a:extLst>
            </p:cNvPr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1" name="ïṡḻïḍê">
                <a:extLst>
                  <a:ext uri="{FF2B5EF4-FFF2-40B4-BE49-F238E27FC236}">
                    <a16:creationId xmlns:a16="http://schemas.microsoft.com/office/drawing/2014/main" id="{859D6B98-6015-4F2B-9C53-91B6535E1141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ï$lîḍè">
                <a:extLst>
                  <a:ext uri="{FF2B5EF4-FFF2-40B4-BE49-F238E27FC236}">
                    <a16:creationId xmlns:a16="http://schemas.microsoft.com/office/drawing/2014/main" id="{719CA4C8-FE35-45C8-AAD8-A77DC20FA2AA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" name="îSļiḋé">
                <a:extLst>
                  <a:ext uri="{FF2B5EF4-FFF2-40B4-BE49-F238E27FC236}">
                    <a16:creationId xmlns:a16="http://schemas.microsoft.com/office/drawing/2014/main" id="{489E51FC-2577-4385-A48A-6233B7A2E27A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" name="îŝļîḍé">
                <a:extLst>
                  <a:ext uri="{FF2B5EF4-FFF2-40B4-BE49-F238E27FC236}">
                    <a16:creationId xmlns:a16="http://schemas.microsoft.com/office/drawing/2014/main" id="{36645645-4144-4564-BB40-C4478E3E6EE0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" name="ïṩḻiďé">
                <a:extLst>
                  <a:ext uri="{FF2B5EF4-FFF2-40B4-BE49-F238E27FC236}">
                    <a16:creationId xmlns:a16="http://schemas.microsoft.com/office/drawing/2014/main" id="{CF4A1C39-6F88-4175-8D4D-99750662CEA1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" name="ïṣ1ïḓè">
                <a:extLst>
                  <a:ext uri="{FF2B5EF4-FFF2-40B4-BE49-F238E27FC236}">
                    <a16:creationId xmlns:a16="http://schemas.microsoft.com/office/drawing/2014/main" id="{315045F3-4E4A-4B1C-9C40-76DD9B2CD3F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" name="îsḻíḓê">
                <a:extLst>
                  <a:ext uri="{FF2B5EF4-FFF2-40B4-BE49-F238E27FC236}">
                    <a16:creationId xmlns:a16="http://schemas.microsoft.com/office/drawing/2014/main" id="{A8605551-1B81-4BB9-80F2-0582A9083F00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" name="ïşḷîďè">
                <a:extLst>
                  <a:ext uri="{FF2B5EF4-FFF2-40B4-BE49-F238E27FC236}">
                    <a16:creationId xmlns:a16="http://schemas.microsoft.com/office/drawing/2014/main" id="{BB0495F3-C5E4-4D72-A2DA-B1C8D8ABB576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" name="îṡlïḋe">
                <a:extLst>
                  <a:ext uri="{FF2B5EF4-FFF2-40B4-BE49-F238E27FC236}">
                    <a16:creationId xmlns:a16="http://schemas.microsoft.com/office/drawing/2014/main" id="{F3C38570-BCBB-441A-BEB3-3E33B8A8D5D6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" name="í$ḻíde">
                <a:extLst>
                  <a:ext uri="{FF2B5EF4-FFF2-40B4-BE49-F238E27FC236}">
                    <a16:creationId xmlns:a16="http://schemas.microsoft.com/office/drawing/2014/main" id="{FDA04FC5-A2FB-4F8B-B290-0A5EFFA6D51E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" name="ïŝľîḑê">
                <a:extLst>
                  <a:ext uri="{FF2B5EF4-FFF2-40B4-BE49-F238E27FC236}">
                    <a16:creationId xmlns:a16="http://schemas.microsoft.com/office/drawing/2014/main" id="{84FCBF07-FFC0-4987-AE7D-A38D580CDA42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išlíḑe">
                <a:extLst>
                  <a:ext uri="{FF2B5EF4-FFF2-40B4-BE49-F238E27FC236}">
                    <a16:creationId xmlns:a16="http://schemas.microsoft.com/office/drawing/2014/main" id="{8C73ABBF-4580-493C-AD92-69743777FD93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" name="îṩḻîḓè">
                <a:extLst>
                  <a:ext uri="{FF2B5EF4-FFF2-40B4-BE49-F238E27FC236}">
                    <a16:creationId xmlns:a16="http://schemas.microsoft.com/office/drawing/2014/main" id="{E5D514F3-A093-4330-B80C-F4CA64C466FA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" name="ïsļîḑè">
                <a:extLst>
                  <a:ext uri="{FF2B5EF4-FFF2-40B4-BE49-F238E27FC236}">
                    <a16:creationId xmlns:a16="http://schemas.microsoft.com/office/drawing/2014/main" id="{C370DD68-C4D8-4082-895F-05F7908092EC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5" name="íšľïḋé">
              <a:extLst>
                <a:ext uri="{FF2B5EF4-FFF2-40B4-BE49-F238E27FC236}">
                  <a16:creationId xmlns:a16="http://schemas.microsoft.com/office/drawing/2014/main" id="{502EF20F-11EA-40BF-A81E-C5BE9419654A}"/>
                </a:ext>
              </a:extLst>
            </p:cNvPr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6" name="í$ļîdé">
              <a:extLst>
                <a:ext uri="{FF2B5EF4-FFF2-40B4-BE49-F238E27FC236}">
                  <a16:creationId xmlns:a16="http://schemas.microsoft.com/office/drawing/2014/main" id="{4F9AA5F1-A466-4416-B722-7FE6D0C8F5B0}"/>
                </a:ext>
              </a:extLst>
            </p:cNvPr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17" name="ís1ïḋe">
                <a:extLst>
                  <a:ext uri="{FF2B5EF4-FFF2-40B4-BE49-F238E27FC236}">
                    <a16:creationId xmlns:a16="http://schemas.microsoft.com/office/drawing/2014/main" id="{133C7F3B-9B52-4EAD-8544-DAE7FC0E5A34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" name="îślïḍê">
                <a:extLst>
                  <a:ext uri="{FF2B5EF4-FFF2-40B4-BE49-F238E27FC236}">
                    <a16:creationId xmlns:a16="http://schemas.microsoft.com/office/drawing/2014/main" id="{587DCB33-0097-4E78-A664-BAB4C580A790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" name="iśḷiḍê">
                <a:extLst>
                  <a:ext uri="{FF2B5EF4-FFF2-40B4-BE49-F238E27FC236}">
                    <a16:creationId xmlns:a16="http://schemas.microsoft.com/office/drawing/2014/main" id="{873FF6F0-947D-441A-BBE5-5BA4908E4CAA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iṧľíḑe">
                <a:extLst>
                  <a:ext uri="{FF2B5EF4-FFF2-40B4-BE49-F238E27FC236}">
                    <a16:creationId xmlns:a16="http://schemas.microsoft.com/office/drawing/2014/main" id="{4B090117-2E9F-4955-AA50-EA7CAD9E0657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9AD49C07-86CE-4B54-8AD5-7CCA6EB6A941}"/>
              </a:ext>
            </a:extLst>
          </p:cNvPr>
          <p:cNvSpPr txBox="1"/>
          <p:nvPr/>
        </p:nvSpPr>
        <p:spPr>
          <a:xfrm>
            <a:off x="2351589" y="1116244"/>
            <a:ext cx="7488822" cy="1310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130" dirty="0">
                <a:solidFill>
                  <a:schemeClr val="bg1"/>
                </a:solidFill>
                <a:latin typeface="微软雅黑"/>
                <a:ea typeface="微软雅黑"/>
              </a:rPr>
              <a:t>谢谢聆听</a:t>
            </a:r>
            <a:endParaRPr lang="en-US" altLang="zh-CN" sz="3200" b="1" spc="130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1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敬请批评指正</a:t>
            </a:r>
          </a:p>
        </p:txBody>
      </p:sp>
      <p:sp>
        <p:nvSpPr>
          <p:cNvPr id="36" name="文本占位符 3">
            <a:extLst>
              <a:ext uri="{FF2B5EF4-FFF2-40B4-BE49-F238E27FC236}">
                <a16:creationId xmlns:a16="http://schemas.microsoft.com/office/drawing/2014/main" id="{DE89D17B-FBA1-4E53-81C8-401ED0246AF4}"/>
              </a:ext>
            </a:extLst>
          </p:cNvPr>
          <p:cNvSpPr txBox="1">
            <a:spLocks/>
          </p:cNvSpPr>
          <p:nvPr/>
        </p:nvSpPr>
        <p:spPr>
          <a:xfrm>
            <a:off x="4512011" y="2574820"/>
            <a:ext cx="3175352" cy="756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Thanks for your listening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0DBB827E-027D-42B9-8005-9B67175C3CED}"/>
              </a:ext>
            </a:extLst>
          </p:cNvPr>
          <p:cNvSpPr/>
          <p:nvPr/>
        </p:nvSpPr>
        <p:spPr>
          <a:xfrm>
            <a:off x="1527521" y="5792813"/>
            <a:ext cx="2077200" cy="3526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答辩人：</a:t>
            </a: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刘红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F679D82-0A95-4F9A-A286-70D1E3A0C989}"/>
              </a:ext>
            </a:extLst>
          </p:cNvPr>
          <p:cNvSpPr/>
          <p:nvPr/>
        </p:nvSpPr>
        <p:spPr>
          <a:xfrm>
            <a:off x="4943319" y="5792813"/>
            <a:ext cx="2305358" cy="3526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团队：第六组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4B1C4889-7F79-42CF-AD73-E51BD0EAF5E8}"/>
              </a:ext>
            </a:extLst>
          </p:cNvPr>
          <p:cNvSpPr/>
          <p:nvPr/>
        </p:nvSpPr>
        <p:spPr>
          <a:xfrm>
            <a:off x="8587275" y="5775836"/>
            <a:ext cx="2185500" cy="356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时间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</a:rPr>
              <a:t>2022.03.30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4B006F8-FFCC-4D4E-9B32-5CD67F56025B}"/>
              </a:ext>
            </a:extLst>
          </p:cNvPr>
          <p:cNvCxnSpPr>
            <a:cxnSpLocks/>
          </p:cNvCxnSpPr>
          <p:nvPr/>
        </p:nvCxnSpPr>
        <p:spPr>
          <a:xfrm>
            <a:off x="5199005" y="2523843"/>
            <a:ext cx="1709837" cy="0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494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EDC983A7-949C-4335-B6EF-F1900F21452F}"/>
              </a:ext>
            </a:extLst>
          </p:cNvPr>
          <p:cNvSpPr/>
          <p:nvPr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10506C7F-62D0-4021-A69A-BD4D9FA8BE25}"/>
              </a:ext>
            </a:extLst>
          </p:cNvPr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966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占位符 34">
            <a:extLst>
              <a:ext uri="{FF2B5EF4-FFF2-40B4-BE49-F238E27FC236}">
                <a16:creationId xmlns:a16="http://schemas.microsoft.com/office/drawing/2014/main" id="{42ABBE66-2DCB-4963-98EB-89734107C92B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" r="44"/>
          <a:stretch>
            <a:fillRect/>
          </a:stretch>
        </p:blipFill>
        <p:spPr>
          <a:xfrm>
            <a:off x="0" y="-3175"/>
            <a:ext cx="12192000" cy="3429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22CC74E-3CEB-4ACD-B5C5-E3E7C05DE499}"/>
              </a:ext>
            </a:extLst>
          </p:cNvPr>
          <p:cNvSpPr/>
          <p:nvPr/>
        </p:nvSpPr>
        <p:spPr>
          <a:xfrm>
            <a:off x="1072054" y="-1"/>
            <a:ext cx="2638098" cy="531823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746030-8E34-4B7A-B0AB-A70E754D881C}"/>
              </a:ext>
            </a:extLst>
          </p:cNvPr>
          <p:cNvGrpSpPr/>
          <p:nvPr/>
        </p:nvGrpSpPr>
        <p:grpSpPr>
          <a:xfrm>
            <a:off x="1650123" y="3932052"/>
            <a:ext cx="1628038" cy="1148192"/>
            <a:chOff x="1660634" y="3837459"/>
            <a:chExt cx="1628038" cy="114819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4EA2316-C81E-46A1-A25E-3484C32651E3}"/>
                </a:ext>
              </a:extLst>
            </p:cNvPr>
            <p:cNvSpPr txBox="1"/>
            <p:nvPr/>
          </p:nvSpPr>
          <p:spPr>
            <a:xfrm>
              <a:off x="1660634" y="3837459"/>
              <a:ext cx="14609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</a:rPr>
                <a:t>目录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724A822-4959-4213-8FE1-7DDDB32F5FB6}"/>
                </a:ext>
              </a:extLst>
            </p:cNvPr>
            <p:cNvSpPr txBox="1"/>
            <p:nvPr/>
          </p:nvSpPr>
          <p:spPr>
            <a:xfrm>
              <a:off x="1722631" y="4585541"/>
              <a:ext cx="15660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CONTENT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991851A-1D75-447E-9127-CD85D8152058}"/>
              </a:ext>
            </a:extLst>
          </p:cNvPr>
          <p:cNvGrpSpPr/>
          <p:nvPr/>
        </p:nvGrpSpPr>
        <p:grpSpPr>
          <a:xfrm>
            <a:off x="4667660" y="3932052"/>
            <a:ext cx="6358120" cy="1381466"/>
            <a:chOff x="4943475" y="3994229"/>
            <a:chExt cx="6358120" cy="1381466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E123709-A253-4F57-9920-47E918207F61}"/>
                </a:ext>
              </a:extLst>
            </p:cNvPr>
            <p:cNvGrpSpPr/>
            <p:nvPr/>
          </p:nvGrpSpPr>
          <p:grpSpPr>
            <a:xfrm>
              <a:off x="4943475" y="4003240"/>
              <a:ext cx="2775805" cy="621233"/>
              <a:chOff x="4575794" y="4109079"/>
              <a:chExt cx="2775805" cy="621233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D656ACE-1501-4C7B-9707-94EA1624E0A1}"/>
                  </a:ext>
                </a:extLst>
              </p:cNvPr>
              <p:cNvSpPr/>
              <p:nvPr/>
            </p:nvSpPr>
            <p:spPr>
              <a:xfrm>
                <a:off x="4575794" y="4109079"/>
                <a:ext cx="484351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Arial"/>
                    <a:ea typeface="思源黑体 CN Bold" panose="020B0800000000000000" pitchFamily="34" charset="-122"/>
                    <a:cs typeface="+mn-cs"/>
                  </a:rPr>
                  <a:t>01    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思源黑体 CN Bold" panose="020B0800000000000000" pitchFamily="34" charset="-122"/>
                  <a:cs typeface="+mn-cs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6A46C9F-793F-4F3B-87B5-0C3B9DC81CAB}"/>
                  </a:ext>
                </a:extLst>
              </p:cNvPr>
              <p:cNvSpPr/>
              <p:nvPr/>
            </p:nvSpPr>
            <p:spPr>
              <a:xfrm>
                <a:off x="5192599" y="4120712"/>
                <a:ext cx="2159000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800" b="1" kern="0" dirty="0">
                    <a:latin typeface="+mj-ea"/>
                    <a:ea typeface="+mj-ea"/>
                  </a:rPr>
                  <a:t>项目简介</a:t>
                </a: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 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828CA3B-B742-4FF7-829C-54A7C274C34B}"/>
                </a:ext>
              </a:extLst>
            </p:cNvPr>
            <p:cNvGrpSpPr/>
            <p:nvPr/>
          </p:nvGrpSpPr>
          <p:grpSpPr>
            <a:xfrm>
              <a:off x="7975390" y="3994229"/>
              <a:ext cx="3204284" cy="625850"/>
              <a:chOff x="7603915" y="3889043"/>
              <a:chExt cx="3204284" cy="625850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340852F-8561-4C31-9FAB-B439AB825D56}"/>
                  </a:ext>
                </a:extLst>
              </p:cNvPr>
              <p:cNvSpPr/>
              <p:nvPr/>
            </p:nvSpPr>
            <p:spPr>
              <a:xfrm>
                <a:off x="7603915" y="3905293"/>
                <a:ext cx="484352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/>
                    <a:ea typeface="思源黑体 CN Bold" panose="020B0800000000000000" pitchFamily="34" charset="-122"/>
                  </a:rPr>
                  <a:t>03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CC6AE7E-0078-417E-A211-5E194A893580}"/>
                  </a:ext>
                </a:extLst>
              </p:cNvPr>
              <p:cNvSpPr/>
              <p:nvPr/>
            </p:nvSpPr>
            <p:spPr>
              <a:xfrm>
                <a:off x="8220719" y="3889043"/>
                <a:ext cx="2587480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非功能需求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7736F17-2D5A-4619-9D3E-12004B567632}"/>
                </a:ext>
              </a:extLst>
            </p:cNvPr>
            <p:cNvGrpSpPr/>
            <p:nvPr/>
          </p:nvGrpSpPr>
          <p:grpSpPr>
            <a:xfrm>
              <a:off x="4943475" y="4722855"/>
              <a:ext cx="2396850" cy="617686"/>
              <a:chOff x="4571659" y="4667709"/>
              <a:chExt cx="2396850" cy="617686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54DD1CD-A952-453A-A958-E78067FF8004}"/>
                  </a:ext>
                </a:extLst>
              </p:cNvPr>
              <p:cNvSpPr/>
              <p:nvPr/>
            </p:nvSpPr>
            <p:spPr>
              <a:xfrm>
                <a:off x="4571659" y="4667709"/>
                <a:ext cx="484693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/>
                    <a:ea typeface="思源黑体 CN Bold" panose="020B0800000000000000" pitchFamily="34" charset="-122"/>
                  </a:rPr>
                  <a:t>02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61995F7-DE74-4A57-93A9-9B7F14E51F4A}"/>
                  </a:ext>
                </a:extLst>
              </p:cNvPr>
              <p:cNvSpPr/>
              <p:nvPr/>
            </p:nvSpPr>
            <p:spPr>
              <a:xfrm>
                <a:off x="5192590" y="4675795"/>
                <a:ext cx="1775919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功能需求</a:t>
                </a: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CECEE60-8D9C-4AFF-B8FA-42EDCDD7ABFB}"/>
                </a:ext>
              </a:extLst>
            </p:cNvPr>
            <p:cNvGrpSpPr/>
            <p:nvPr/>
          </p:nvGrpSpPr>
          <p:grpSpPr>
            <a:xfrm>
              <a:off x="7988730" y="4740710"/>
              <a:ext cx="3312865" cy="634985"/>
              <a:chOff x="6743126" y="4821317"/>
              <a:chExt cx="3312865" cy="634985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A25D004-0BF7-4188-BD22-BCDC284E7E67}"/>
                  </a:ext>
                </a:extLst>
              </p:cNvPr>
              <p:cNvSpPr/>
              <p:nvPr/>
            </p:nvSpPr>
            <p:spPr>
              <a:xfrm>
                <a:off x="6743126" y="4821317"/>
                <a:ext cx="484351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/>
                    <a:ea typeface="思源黑体 CN Bold" panose="020B0800000000000000" pitchFamily="34" charset="-122"/>
                  </a:rPr>
                  <a:t>04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799016C-EAE8-40A1-95E4-EB9B5836A059}"/>
                  </a:ext>
                </a:extLst>
              </p:cNvPr>
              <p:cNvSpPr/>
              <p:nvPr/>
            </p:nvSpPr>
            <p:spPr>
              <a:xfrm>
                <a:off x="7346590" y="4846702"/>
                <a:ext cx="2709401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进度与分工</a:t>
                </a:r>
              </a:p>
            </p:txBody>
          </p:sp>
        </p:grpSp>
      </p:grp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E54877C-A851-44A3-987B-6C091F48307F}"/>
              </a:ext>
            </a:extLst>
          </p:cNvPr>
          <p:cNvCxnSpPr>
            <a:cxnSpLocks/>
          </p:cNvCxnSpPr>
          <p:nvPr/>
        </p:nvCxnSpPr>
        <p:spPr>
          <a:xfrm>
            <a:off x="1452559" y="0"/>
            <a:ext cx="0" cy="4091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C687D25-A7EB-46E7-BEC9-2D2AA9D66DBC}"/>
              </a:ext>
            </a:extLst>
          </p:cNvPr>
          <p:cNvCxnSpPr>
            <a:cxnSpLocks/>
          </p:cNvCxnSpPr>
          <p:nvPr/>
        </p:nvCxnSpPr>
        <p:spPr>
          <a:xfrm>
            <a:off x="1458880" y="4091233"/>
            <a:ext cx="0" cy="88517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3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2"/>
    </mc:Choice>
    <mc:Fallback xmlns="">
      <p:transition spd="slow" advTm="597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73EA5F76-B93E-4151-8D8A-EA7508882ECF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1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2B9DED-DD15-420F-A52A-F4D4790A66CE}"/>
              </a:ext>
            </a:extLst>
          </p:cNvPr>
          <p:cNvSpPr txBox="1"/>
          <p:nvPr/>
        </p:nvSpPr>
        <p:spPr>
          <a:xfrm>
            <a:off x="5238443" y="2087466"/>
            <a:ext cx="16399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8FE844-C2D7-4F62-96C8-0A3E5D0810AB}"/>
              </a:ext>
            </a:extLst>
          </p:cNvPr>
          <p:cNvSpPr txBox="1"/>
          <p:nvPr/>
        </p:nvSpPr>
        <p:spPr>
          <a:xfrm>
            <a:off x="5371650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ONE</a:t>
            </a:r>
            <a:endParaRPr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D71654-CCF5-4926-A54D-1452C2BEFBB1}"/>
              </a:ext>
            </a:extLst>
          </p:cNvPr>
          <p:cNvSpPr txBox="1"/>
          <p:nvPr/>
        </p:nvSpPr>
        <p:spPr>
          <a:xfrm>
            <a:off x="5136134" y="3921756"/>
            <a:ext cx="1825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项目简介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DC3BF3-A003-4AC2-878F-553C569AA2D9}"/>
              </a:ext>
            </a:extLst>
          </p:cNvPr>
          <p:cNvSpPr txBox="1"/>
          <p:nvPr/>
        </p:nvSpPr>
        <p:spPr>
          <a:xfrm>
            <a:off x="5067794" y="4512716"/>
            <a:ext cx="19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Introduction</a:t>
            </a:r>
            <a:endParaRPr lang="zh-CN" altLang="en-US" dirty="0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E0D0B2FA-B5E4-4398-90DC-2D187BD4A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14F96CF7-4857-4817-BF85-361C2031D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8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6"/>
    </mc:Choice>
    <mc:Fallback xmlns="">
      <p:transition spd="slow" advTm="127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9E2769-E18C-47DA-812D-9F2EA7FEB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核心概念</a:t>
            </a: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17172BFB-51DC-46CD-B56C-3156C2653B3E}"/>
              </a:ext>
            </a:extLst>
          </p:cNvPr>
          <p:cNvSpPr/>
          <p:nvPr/>
        </p:nvSpPr>
        <p:spPr>
          <a:xfrm>
            <a:off x="1270289" y="1708577"/>
            <a:ext cx="4513399" cy="4277442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FE1772BC-43AB-4F0C-85D7-F5B47136A7C6}"/>
              </a:ext>
            </a:extLst>
          </p:cNvPr>
          <p:cNvSpPr/>
          <p:nvPr/>
        </p:nvSpPr>
        <p:spPr>
          <a:xfrm>
            <a:off x="1262594" y="1712986"/>
            <a:ext cx="4521094" cy="92333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7542FB07-AD72-4A1E-845E-C0457FF98FFF}"/>
              </a:ext>
            </a:extLst>
          </p:cNvPr>
          <p:cNvCxnSpPr/>
          <p:nvPr/>
        </p:nvCxnSpPr>
        <p:spPr>
          <a:xfrm>
            <a:off x="1277981" y="5980096"/>
            <a:ext cx="4505707" cy="0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BF44661A-59BE-46E7-BE4E-246EC5A406D9}"/>
              </a:ext>
            </a:extLst>
          </p:cNvPr>
          <p:cNvGrpSpPr/>
          <p:nvPr/>
        </p:nvGrpSpPr>
        <p:grpSpPr>
          <a:xfrm>
            <a:off x="1400798" y="1798641"/>
            <a:ext cx="2869166" cy="923330"/>
            <a:chOff x="1343511" y="1779591"/>
            <a:chExt cx="2869166" cy="923330"/>
          </a:xfrm>
        </p:grpSpPr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B0CB18D2-BF57-4C5E-8239-9F0555CBAE2D}"/>
                </a:ext>
              </a:extLst>
            </p:cNvPr>
            <p:cNvSpPr txBox="1"/>
            <p:nvPr/>
          </p:nvSpPr>
          <p:spPr>
            <a:xfrm>
              <a:off x="1343511" y="1779591"/>
              <a:ext cx="10091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5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1EA419F7-7C06-4B75-90D2-3E4B2D8A7847}"/>
                </a:ext>
              </a:extLst>
            </p:cNvPr>
            <p:cNvSpPr txBox="1"/>
            <p:nvPr/>
          </p:nvSpPr>
          <p:spPr>
            <a:xfrm>
              <a:off x="2791997" y="2010423"/>
              <a:ext cx="1420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+mj-ea"/>
                  <a:ea typeface="+mj-ea"/>
                </a:rPr>
                <a:t>融资租赁</a:t>
              </a:r>
            </a:p>
          </p:txBody>
        </p:sp>
      </p:grpSp>
      <p:sp>
        <p:nvSpPr>
          <p:cNvPr id="215" name="文本框 214">
            <a:extLst>
              <a:ext uri="{FF2B5EF4-FFF2-40B4-BE49-F238E27FC236}">
                <a16:creationId xmlns:a16="http://schemas.microsoft.com/office/drawing/2014/main" id="{CB2F5B2A-9729-4D56-90C3-6CA3DA596FEF}"/>
              </a:ext>
            </a:extLst>
          </p:cNvPr>
          <p:cNvSpPr txBox="1"/>
          <p:nvPr/>
        </p:nvSpPr>
        <p:spPr>
          <a:xfrm>
            <a:off x="1299077" y="2987970"/>
            <a:ext cx="4521094" cy="257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租赁公司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依据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承租人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供应商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和租赁物的选择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向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供应商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购买租赁物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，然后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出租给承租人使用，承租人支付租金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租赁期间，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与租赁物所有权有关的全部风险和报酬转移给承租人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租赁期结束后，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租赁物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可能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出租人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以折旧价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卖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给承租人，也可能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拍卖或暂存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600" spc="13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DA6614C-E59D-46A2-B580-1167A6C0B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5648" r="5052" b="6082"/>
          <a:stretch/>
        </p:blipFill>
        <p:spPr>
          <a:xfrm>
            <a:off x="5914197" y="1712984"/>
            <a:ext cx="6190301" cy="426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84"/>
    </mc:Choice>
    <mc:Fallback xmlns="">
      <p:transition spd="slow" advTm="3718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2CB1FF4-0E6B-4CB9-A3B8-4B207BD8D8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AF78E542-F26C-420C-B1BD-16FEE07EEDD7}"/>
              </a:ext>
            </a:extLst>
          </p:cNvPr>
          <p:cNvSpPr/>
          <p:nvPr/>
        </p:nvSpPr>
        <p:spPr>
          <a:xfrm>
            <a:off x="1717042" y="-858518"/>
            <a:ext cx="8757918" cy="8757918"/>
          </a:xfrm>
          <a:prstGeom prst="ellipse">
            <a:avLst/>
          </a:prstGeom>
          <a:noFill/>
          <a:ln w="6350">
            <a:gradFill>
              <a:gsLst>
                <a:gs pos="11000">
                  <a:schemeClr val="accent3">
                    <a:alpha val="0"/>
                  </a:schemeClr>
                </a:gs>
                <a:gs pos="53200">
                  <a:schemeClr val="accent3">
                    <a:alpha val="70000"/>
                  </a:schemeClr>
                </a:gs>
                <a:gs pos="93000">
                  <a:schemeClr val="accent3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01CF9F2A-BED1-4712-8451-CD958E46752A}"/>
              </a:ext>
            </a:extLst>
          </p:cNvPr>
          <p:cNvSpPr/>
          <p:nvPr/>
        </p:nvSpPr>
        <p:spPr>
          <a:xfrm>
            <a:off x="640082" y="-1935478"/>
            <a:ext cx="10911838" cy="10911838"/>
          </a:xfrm>
          <a:prstGeom prst="ellipse">
            <a:avLst/>
          </a:prstGeom>
          <a:noFill/>
          <a:ln w="6350">
            <a:gradFill>
              <a:gsLst>
                <a:gs pos="11000">
                  <a:schemeClr val="accent3">
                    <a:alpha val="0"/>
                  </a:schemeClr>
                </a:gs>
                <a:gs pos="53200">
                  <a:schemeClr val="accent3">
                    <a:alpha val="50000"/>
                  </a:schemeClr>
                </a:gs>
                <a:gs pos="93000">
                  <a:schemeClr val="accent3">
                    <a:lumMod val="10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E153A7F-BCBD-4908-81D8-63B6AD0377D2}"/>
              </a:ext>
            </a:extLst>
          </p:cNvPr>
          <p:cNvGrpSpPr/>
          <p:nvPr/>
        </p:nvGrpSpPr>
        <p:grpSpPr>
          <a:xfrm>
            <a:off x="4370962" y="2272458"/>
            <a:ext cx="3450076" cy="3269726"/>
            <a:chOff x="4132403" y="1293891"/>
            <a:chExt cx="3927194" cy="3721903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1B179150-C2B0-4B7F-884D-5DFB0BCD4C5A}"/>
                </a:ext>
              </a:extLst>
            </p:cNvPr>
            <p:cNvSpPr/>
            <p:nvPr/>
          </p:nvSpPr>
          <p:spPr>
            <a:xfrm>
              <a:off x="4132403" y="1293891"/>
              <a:ext cx="2116238" cy="21162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58C6C59-7AEC-4FCC-BC93-5C2A30B095CD}"/>
                </a:ext>
              </a:extLst>
            </p:cNvPr>
            <p:cNvSpPr/>
            <p:nvPr/>
          </p:nvSpPr>
          <p:spPr>
            <a:xfrm>
              <a:off x="5943359" y="1293891"/>
              <a:ext cx="2116238" cy="21162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C069D09-D371-456B-ACE0-E0B084982826}"/>
                </a:ext>
              </a:extLst>
            </p:cNvPr>
            <p:cNvSpPr/>
            <p:nvPr/>
          </p:nvSpPr>
          <p:spPr>
            <a:xfrm>
              <a:off x="5037881" y="2899556"/>
              <a:ext cx="2116238" cy="21162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616AD3D-37AD-404F-9260-3F9815759A5B}"/>
              </a:ext>
            </a:extLst>
          </p:cNvPr>
          <p:cNvGrpSpPr/>
          <p:nvPr/>
        </p:nvGrpSpPr>
        <p:grpSpPr>
          <a:xfrm>
            <a:off x="5042015" y="2763348"/>
            <a:ext cx="519298" cy="519298"/>
            <a:chOff x="4903445" y="1923743"/>
            <a:chExt cx="519298" cy="51929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999E152-FDA1-409C-8C3E-F800F18C9217}"/>
                </a:ext>
              </a:extLst>
            </p:cNvPr>
            <p:cNvSpPr/>
            <p:nvPr/>
          </p:nvSpPr>
          <p:spPr>
            <a:xfrm>
              <a:off x="4903445" y="1923743"/>
              <a:ext cx="519298" cy="51929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96BAB6E0-F7EE-4243-B29E-2391192E9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563" y="2000861"/>
              <a:ext cx="365062" cy="365062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B83F2B18-A751-4D0E-BFB9-5B195E40BD91}"/>
              </a:ext>
            </a:extLst>
          </p:cNvPr>
          <p:cNvSpPr txBox="1"/>
          <p:nvPr/>
        </p:nvSpPr>
        <p:spPr>
          <a:xfrm>
            <a:off x="4614405" y="3263385"/>
            <a:ext cx="1558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添加新功能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9D758A7-C5D0-446F-A46B-7C3F30D879E9}"/>
              </a:ext>
            </a:extLst>
          </p:cNvPr>
          <p:cNvGrpSpPr/>
          <p:nvPr/>
        </p:nvGrpSpPr>
        <p:grpSpPr>
          <a:xfrm>
            <a:off x="6632451" y="2763348"/>
            <a:ext cx="519298" cy="519298"/>
            <a:chOff x="6769161" y="1923743"/>
            <a:chExt cx="519298" cy="519298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A024DDF8-6841-47D2-A253-645940F57FDD}"/>
                </a:ext>
              </a:extLst>
            </p:cNvPr>
            <p:cNvSpPr/>
            <p:nvPr/>
          </p:nvSpPr>
          <p:spPr>
            <a:xfrm>
              <a:off x="6769161" y="1923743"/>
              <a:ext cx="519298" cy="51929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126E6F72-AFD0-418B-81AC-49A904B52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58174" y="2016743"/>
              <a:ext cx="334786" cy="334786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DFF0AB68-8BAC-447A-B283-07F7347A0254}"/>
              </a:ext>
            </a:extLst>
          </p:cNvPr>
          <p:cNvSpPr txBox="1"/>
          <p:nvPr/>
        </p:nvSpPr>
        <p:spPr>
          <a:xfrm>
            <a:off x="6305667" y="3255030"/>
            <a:ext cx="1290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系统优化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0983552-1DFA-44F1-A170-1DB3D7FE171A}"/>
              </a:ext>
            </a:extLst>
          </p:cNvPr>
          <p:cNvGrpSpPr/>
          <p:nvPr/>
        </p:nvGrpSpPr>
        <p:grpSpPr>
          <a:xfrm>
            <a:off x="5836351" y="4145186"/>
            <a:ext cx="519298" cy="519298"/>
            <a:chOff x="5846783" y="3530876"/>
            <a:chExt cx="519298" cy="519298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8D654B9-B914-4E76-A0C9-3802BEFFF777}"/>
                </a:ext>
              </a:extLst>
            </p:cNvPr>
            <p:cNvSpPr/>
            <p:nvPr/>
          </p:nvSpPr>
          <p:spPr>
            <a:xfrm>
              <a:off x="5846783" y="3530876"/>
              <a:ext cx="519298" cy="51929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92C5915D-5100-4455-A5D1-9F928DEC0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05394" y="3588733"/>
              <a:ext cx="402076" cy="396136"/>
            </a:xfrm>
            <a:prstGeom prst="rect">
              <a:avLst/>
            </a:prstGeom>
          </p:spPr>
        </p:pic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22E901C3-1DB7-48E5-80CE-C535FE87D797}"/>
              </a:ext>
            </a:extLst>
          </p:cNvPr>
          <p:cNvSpPr txBox="1"/>
          <p:nvPr/>
        </p:nvSpPr>
        <p:spPr>
          <a:xfrm>
            <a:off x="5212415" y="4687854"/>
            <a:ext cx="175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部署环境迁移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7DA9DBF-815C-4905-AC20-DC1D2E3EB2C9}"/>
              </a:ext>
            </a:extLst>
          </p:cNvPr>
          <p:cNvCxnSpPr>
            <a:cxnSpLocks/>
          </p:cNvCxnSpPr>
          <p:nvPr/>
        </p:nvCxnSpPr>
        <p:spPr>
          <a:xfrm>
            <a:off x="3889094" y="3207474"/>
            <a:ext cx="752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4F4CA1A-EE4C-4989-B8B4-CE92A2960C97}"/>
              </a:ext>
            </a:extLst>
          </p:cNvPr>
          <p:cNvCxnSpPr>
            <a:cxnSpLocks/>
          </p:cNvCxnSpPr>
          <p:nvPr/>
        </p:nvCxnSpPr>
        <p:spPr>
          <a:xfrm flipH="1">
            <a:off x="7611400" y="3207474"/>
            <a:ext cx="722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E41ED55-83F2-4929-9661-FD32398CE5F8}"/>
              </a:ext>
            </a:extLst>
          </p:cNvPr>
          <p:cNvCxnSpPr>
            <a:cxnSpLocks/>
          </p:cNvCxnSpPr>
          <p:nvPr/>
        </p:nvCxnSpPr>
        <p:spPr>
          <a:xfrm flipV="1">
            <a:off x="6091488" y="5168835"/>
            <a:ext cx="0" cy="61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EB6AD9CE-B6A0-4208-999A-B20C7C2C5E41}"/>
              </a:ext>
            </a:extLst>
          </p:cNvPr>
          <p:cNvSpPr txBox="1"/>
          <p:nvPr/>
        </p:nvSpPr>
        <p:spPr>
          <a:xfrm>
            <a:off x="1035661" y="2538763"/>
            <a:ext cx="2942870" cy="11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待办任务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窗口</a:t>
            </a:r>
            <a:endParaRPr lang="en-US" altLang="zh-CN" sz="1600" spc="13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项目的负责员工的分配</a:t>
            </a:r>
            <a:endParaRPr lang="en-US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人脸核验与识别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7EFAAC6-0F5C-4092-AD3A-889538E57F87}"/>
              </a:ext>
            </a:extLst>
          </p:cNvPr>
          <p:cNvSpPr txBox="1"/>
          <p:nvPr/>
        </p:nvSpPr>
        <p:spPr>
          <a:xfrm>
            <a:off x="8409343" y="2538763"/>
            <a:ext cx="2942870" cy="166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</a:rPr>
              <a:t>提升系统性能，达到响应速度目标</a:t>
            </a:r>
            <a:endParaRPr lang="en-US" altLang="zh-CN" sz="1600" spc="13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</a:rPr>
              <a:t>增加数据加密、权限管理模块，提高网络传输安全和数据存储安全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566A7E-20A6-47F0-B131-9A69664B0DEB}"/>
              </a:ext>
            </a:extLst>
          </p:cNvPr>
          <p:cNvSpPr txBox="1"/>
          <p:nvPr/>
        </p:nvSpPr>
        <p:spPr>
          <a:xfrm>
            <a:off x="4706800" y="5783964"/>
            <a:ext cx="2942870" cy="379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宋体" panose="02010600030101010101" pitchFamily="2" charset="-122"/>
                <a:ea typeface="宋体" panose="02010600030101010101" pitchFamily="2" charset="-122"/>
              </a:rPr>
              <a:t>由本地迁移到服务器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87BD9D8-8FBA-433E-90AB-0AA79D23385C}"/>
              </a:ext>
            </a:extLst>
          </p:cNvPr>
          <p:cNvSpPr/>
          <p:nvPr/>
        </p:nvSpPr>
        <p:spPr>
          <a:xfrm>
            <a:off x="1587197" y="1381467"/>
            <a:ext cx="8341584" cy="748725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3774C2E-C156-43C2-AA2D-6C58C635E106}"/>
              </a:ext>
            </a:extLst>
          </p:cNvPr>
          <p:cNvSpPr/>
          <p:nvPr/>
        </p:nvSpPr>
        <p:spPr>
          <a:xfrm>
            <a:off x="1587197" y="1159758"/>
            <a:ext cx="8334644" cy="21650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C3483EB-C023-4992-A8EC-3948CA4E916B}"/>
              </a:ext>
            </a:extLst>
          </p:cNvPr>
          <p:cNvCxnSpPr>
            <a:cxnSpLocks/>
          </p:cNvCxnSpPr>
          <p:nvPr/>
        </p:nvCxnSpPr>
        <p:spPr>
          <a:xfrm>
            <a:off x="1587197" y="2156622"/>
            <a:ext cx="8332693" cy="0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E26B1633-E077-4B35-958F-799067EE9A0D}"/>
              </a:ext>
            </a:extLst>
          </p:cNvPr>
          <p:cNvSpPr txBox="1"/>
          <p:nvPr/>
        </p:nvSpPr>
        <p:spPr>
          <a:xfrm>
            <a:off x="1587197" y="1394532"/>
            <a:ext cx="8332693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对已有的融资租赁系统进行优化，包括</a:t>
            </a:r>
            <a:r>
              <a:rPr lang="zh-CN" altLang="en-US" sz="1600" b="1" dirty="0">
                <a:latin typeface="+mn-ea"/>
                <a:cs typeface="Times New Roman" panose="02020603050405020304" pitchFamily="18" charset="0"/>
              </a:rPr>
              <a:t>添加新功能、系统优化、部署环境迁移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等，助力融资租赁业务电子化、规范化、高效化。</a:t>
            </a:r>
          </a:p>
        </p:txBody>
      </p:sp>
    </p:spTree>
    <p:extLst>
      <p:ext uri="{BB962C8B-B14F-4D97-AF65-F5344CB8AC3E}">
        <p14:creationId xmlns:p14="http://schemas.microsoft.com/office/powerpoint/2010/main" val="352621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17"/>
    </mc:Choice>
    <mc:Fallback xmlns="">
      <p:transition spd="slow" advTm="1691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9E2769-E18C-47DA-812D-9F2EA7FEB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业务流程</a:t>
            </a: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17172BFB-51DC-46CD-B56C-3156C2653B3E}"/>
              </a:ext>
            </a:extLst>
          </p:cNvPr>
          <p:cNvSpPr/>
          <p:nvPr/>
        </p:nvSpPr>
        <p:spPr>
          <a:xfrm>
            <a:off x="1294233" y="1393351"/>
            <a:ext cx="10060307" cy="5168783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7542FB07-AD72-4A1E-845E-C0457FF98FFF}"/>
              </a:ext>
            </a:extLst>
          </p:cNvPr>
          <p:cNvCxnSpPr>
            <a:cxnSpLocks/>
          </p:cNvCxnSpPr>
          <p:nvPr/>
        </p:nvCxnSpPr>
        <p:spPr>
          <a:xfrm>
            <a:off x="1315595" y="6509306"/>
            <a:ext cx="10038945" cy="84722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文本框 214">
            <a:extLst>
              <a:ext uri="{FF2B5EF4-FFF2-40B4-BE49-F238E27FC236}">
                <a16:creationId xmlns:a16="http://schemas.microsoft.com/office/drawing/2014/main" id="{CB2F5B2A-9729-4D56-90C3-6CA3DA596FEF}"/>
              </a:ext>
            </a:extLst>
          </p:cNvPr>
          <p:cNvSpPr txBox="1"/>
          <p:nvPr/>
        </p:nvSpPr>
        <p:spPr>
          <a:xfrm>
            <a:off x="1318771" y="1517003"/>
            <a:ext cx="10014406" cy="538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业务流程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6AC3F2-32A5-4245-9D1F-EEA78FCAAC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9" t="18985"/>
          <a:stretch/>
        </p:blipFill>
        <p:spPr>
          <a:xfrm>
            <a:off x="1323779" y="2055350"/>
            <a:ext cx="10009397" cy="449247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D8CE5B4-968D-44CB-B987-A735C1E4A6E7}"/>
              </a:ext>
            </a:extLst>
          </p:cNvPr>
          <p:cNvSpPr/>
          <p:nvPr/>
        </p:nvSpPr>
        <p:spPr>
          <a:xfrm>
            <a:off x="1294232" y="1203601"/>
            <a:ext cx="10038945" cy="31340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87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50"/>
    </mc:Choice>
    <mc:Fallback xmlns="">
      <p:transition spd="slow" advTm="1275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9ECEA155-F3FB-4EB5-B53D-BDA438EA89BA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2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60C7B24-2281-42B2-945F-D9D2BDA8E717}"/>
              </a:ext>
            </a:extLst>
          </p:cNvPr>
          <p:cNvSpPr txBox="1"/>
          <p:nvPr/>
        </p:nvSpPr>
        <p:spPr>
          <a:xfrm>
            <a:off x="5239000" y="3921756"/>
            <a:ext cx="1962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功能需求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33FC330-BC76-46FA-BDE7-1765B8D0131D}"/>
              </a:ext>
            </a:extLst>
          </p:cNvPr>
          <p:cNvSpPr txBox="1"/>
          <p:nvPr/>
        </p:nvSpPr>
        <p:spPr>
          <a:xfrm>
            <a:off x="5151356" y="2087466"/>
            <a:ext cx="2090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4543C53-D3C0-4F43-A3AB-47D93CC5419D}"/>
              </a:ext>
            </a:extLst>
          </p:cNvPr>
          <p:cNvSpPr txBox="1"/>
          <p:nvPr/>
        </p:nvSpPr>
        <p:spPr>
          <a:xfrm>
            <a:off x="5400675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TWO</a:t>
            </a:r>
            <a:endParaRPr lang="zh-CN" altLang="en-US" sz="2000" b="1" dirty="0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420E7C6E-663B-4BE0-A751-BEC205869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B597A92B-13AB-46B8-B639-0D12062B8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974989-8390-41D7-9E72-1E1A9C5D66ED}"/>
              </a:ext>
            </a:extLst>
          </p:cNvPr>
          <p:cNvSpPr txBox="1"/>
          <p:nvPr/>
        </p:nvSpPr>
        <p:spPr>
          <a:xfrm>
            <a:off x="4912672" y="4506531"/>
            <a:ext cx="276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Functional Requirements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407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"/>
    </mc:Choice>
    <mc:Fallback xmlns="">
      <p:transition spd="slow" advTm="66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290E1912-375E-4114-858C-B16C8D6C9FE4}"/>
              </a:ext>
            </a:extLst>
          </p:cNvPr>
          <p:cNvSpPr/>
          <p:nvPr/>
        </p:nvSpPr>
        <p:spPr>
          <a:xfrm flipH="1">
            <a:off x="6683119" y="1495424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6FD2DE53-4C37-4C29-86CE-BD89C68E4FB1}"/>
              </a:ext>
            </a:extLst>
          </p:cNvPr>
          <p:cNvSpPr/>
          <p:nvPr/>
        </p:nvSpPr>
        <p:spPr>
          <a:xfrm flipH="1">
            <a:off x="9281538" y="1495424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972EA768-B786-4AC3-99DB-C320B90CED12}"/>
              </a:ext>
            </a:extLst>
          </p:cNvPr>
          <p:cNvSpPr/>
          <p:nvPr/>
        </p:nvSpPr>
        <p:spPr>
          <a:xfrm flipH="1">
            <a:off x="4019548" y="3905251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97BE1EF8-B858-4233-B1CB-209E19DB0E4E}"/>
              </a:ext>
            </a:extLst>
          </p:cNvPr>
          <p:cNvSpPr/>
          <p:nvPr/>
        </p:nvSpPr>
        <p:spPr>
          <a:xfrm flipH="1">
            <a:off x="6683119" y="3905251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平行四边形 38">
            <a:extLst>
              <a:ext uri="{FF2B5EF4-FFF2-40B4-BE49-F238E27FC236}">
                <a16:creationId xmlns:a16="http://schemas.microsoft.com/office/drawing/2014/main" id="{253885B0-CC2B-4BC4-88B5-AD15F84CC5B7}"/>
              </a:ext>
            </a:extLst>
          </p:cNvPr>
          <p:cNvSpPr/>
          <p:nvPr/>
        </p:nvSpPr>
        <p:spPr>
          <a:xfrm flipH="1">
            <a:off x="9301349" y="3905251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81561012-28DF-4038-992D-1E914C51A2B0}"/>
              </a:ext>
            </a:extLst>
          </p:cNvPr>
          <p:cNvSpPr/>
          <p:nvPr/>
        </p:nvSpPr>
        <p:spPr>
          <a:xfrm flipH="1">
            <a:off x="4084700" y="1495424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748549C-41C9-4D52-876E-5D1ADC886F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目标用户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B6F6D73-B9F9-408C-A0A4-F60D50D4A91C}"/>
              </a:ext>
            </a:extLst>
          </p:cNvPr>
          <p:cNvSpPr/>
          <p:nvPr/>
        </p:nvSpPr>
        <p:spPr>
          <a:xfrm>
            <a:off x="839788" y="1590675"/>
            <a:ext cx="10512425" cy="1981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B8912D4-AB62-49E5-8771-53162685FD78}"/>
              </a:ext>
            </a:extLst>
          </p:cNvPr>
          <p:cNvSpPr/>
          <p:nvPr/>
        </p:nvSpPr>
        <p:spPr>
          <a:xfrm>
            <a:off x="839787" y="4000500"/>
            <a:ext cx="10512426" cy="1981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B68F4A49-9414-426C-843A-46B1AA71E41D}"/>
              </a:ext>
            </a:extLst>
          </p:cNvPr>
          <p:cNvSpPr/>
          <p:nvPr/>
        </p:nvSpPr>
        <p:spPr>
          <a:xfrm flipH="1" flipV="1">
            <a:off x="1714499" y="5972173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331CDFC8-C4EA-4C30-ABA2-C57545E26DF6}"/>
              </a:ext>
            </a:extLst>
          </p:cNvPr>
          <p:cNvSpPr/>
          <p:nvPr/>
        </p:nvSpPr>
        <p:spPr>
          <a:xfrm flipH="1">
            <a:off x="1714500" y="1495424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F36086-EE5D-4EA2-BF9A-12EEAD8B0A99}"/>
              </a:ext>
            </a:extLst>
          </p:cNvPr>
          <p:cNvSpPr/>
          <p:nvPr/>
        </p:nvSpPr>
        <p:spPr>
          <a:xfrm>
            <a:off x="1095374" y="1495424"/>
            <a:ext cx="1704975" cy="4581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7FAC785-3254-48E1-8F63-60F22AD1DCFC}"/>
              </a:ext>
            </a:extLst>
          </p:cNvPr>
          <p:cNvSpPr/>
          <p:nvPr/>
        </p:nvSpPr>
        <p:spPr>
          <a:xfrm>
            <a:off x="3954397" y="1495424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8F8DC31-76E6-499B-8D27-DDE5F3617090}"/>
              </a:ext>
            </a:extLst>
          </p:cNvPr>
          <p:cNvCxnSpPr>
            <a:cxnSpLocks/>
          </p:cNvCxnSpPr>
          <p:nvPr/>
        </p:nvCxnSpPr>
        <p:spPr>
          <a:xfrm flipH="1">
            <a:off x="4104511" y="3556770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2C227A39-E4B6-45BA-9501-30A666BBBC65}"/>
              </a:ext>
            </a:extLst>
          </p:cNvPr>
          <p:cNvSpPr/>
          <p:nvPr/>
        </p:nvSpPr>
        <p:spPr>
          <a:xfrm>
            <a:off x="6552816" y="1495424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EB89D43-FD73-4970-9464-DF39BF334183}"/>
              </a:ext>
            </a:extLst>
          </p:cNvPr>
          <p:cNvCxnSpPr>
            <a:cxnSpLocks/>
          </p:cNvCxnSpPr>
          <p:nvPr/>
        </p:nvCxnSpPr>
        <p:spPr>
          <a:xfrm flipH="1">
            <a:off x="6702930" y="3556770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80458B89-C587-4C78-AEFC-182F534DED92}"/>
              </a:ext>
            </a:extLst>
          </p:cNvPr>
          <p:cNvSpPr/>
          <p:nvPr/>
        </p:nvSpPr>
        <p:spPr>
          <a:xfrm>
            <a:off x="9151235" y="1495424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37AE06A-FB69-4180-973C-30B3308BEC79}"/>
              </a:ext>
            </a:extLst>
          </p:cNvPr>
          <p:cNvCxnSpPr>
            <a:cxnSpLocks/>
          </p:cNvCxnSpPr>
          <p:nvPr/>
        </p:nvCxnSpPr>
        <p:spPr>
          <a:xfrm flipH="1">
            <a:off x="9301349" y="3556770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9ACBADDA-5EA1-4A58-ADC0-0F41F46DDA0F}"/>
              </a:ext>
            </a:extLst>
          </p:cNvPr>
          <p:cNvSpPr/>
          <p:nvPr/>
        </p:nvSpPr>
        <p:spPr>
          <a:xfrm>
            <a:off x="3889245" y="3905251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8C4D1A2-57A1-4714-ACF5-0D4F1BE62F99}"/>
              </a:ext>
            </a:extLst>
          </p:cNvPr>
          <p:cNvCxnSpPr>
            <a:cxnSpLocks/>
          </p:cNvCxnSpPr>
          <p:nvPr/>
        </p:nvCxnSpPr>
        <p:spPr>
          <a:xfrm flipH="1">
            <a:off x="4039359" y="5966597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786C8D7C-6A78-4FE9-8D36-61376BCAC7F9}"/>
              </a:ext>
            </a:extLst>
          </p:cNvPr>
          <p:cNvSpPr/>
          <p:nvPr/>
        </p:nvSpPr>
        <p:spPr>
          <a:xfrm>
            <a:off x="6552816" y="3905251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525BEF2-1380-41B5-B258-0121B4BC0292}"/>
              </a:ext>
            </a:extLst>
          </p:cNvPr>
          <p:cNvCxnSpPr>
            <a:cxnSpLocks/>
          </p:cNvCxnSpPr>
          <p:nvPr/>
        </p:nvCxnSpPr>
        <p:spPr>
          <a:xfrm flipH="1">
            <a:off x="6702930" y="5966597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A2D1647-3168-48C4-84A1-8B2FF0C3F269}"/>
              </a:ext>
            </a:extLst>
          </p:cNvPr>
          <p:cNvSpPr/>
          <p:nvPr/>
        </p:nvSpPr>
        <p:spPr>
          <a:xfrm>
            <a:off x="9171046" y="3905251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AD31C48-AA08-45E6-9F5B-5DE749636E61}"/>
              </a:ext>
            </a:extLst>
          </p:cNvPr>
          <p:cNvCxnSpPr>
            <a:cxnSpLocks/>
          </p:cNvCxnSpPr>
          <p:nvPr/>
        </p:nvCxnSpPr>
        <p:spPr>
          <a:xfrm flipH="1">
            <a:off x="9366501" y="5966597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形 41">
            <a:extLst>
              <a:ext uri="{FF2B5EF4-FFF2-40B4-BE49-F238E27FC236}">
                <a16:creationId xmlns:a16="http://schemas.microsoft.com/office/drawing/2014/main" id="{F8A81C29-53AB-4A28-A247-965147CF7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0712" y="3951160"/>
            <a:ext cx="456820" cy="456820"/>
          </a:xfrm>
          <a:prstGeom prst="rect">
            <a:avLst/>
          </a:prstGeom>
        </p:spPr>
      </p:pic>
      <p:pic>
        <p:nvPicPr>
          <p:cNvPr id="43" name="图形 42">
            <a:extLst>
              <a:ext uri="{FF2B5EF4-FFF2-40B4-BE49-F238E27FC236}">
                <a16:creationId xmlns:a16="http://schemas.microsoft.com/office/drawing/2014/main" id="{F64F858B-1765-4066-BADA-04F71A937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7485" y="1585097"/>
            <a:ext cx="386333" cy="386333"/>
          </a:xfrm>
          <a:prstGeom prst="rect">
            <a:avLst/>
          </a:prstGeom>
        </p:spPr>
      </p:pic>
      <p:pic>
        <p:nvPicPr>
          <p:cNvPr id="44" name="图形 43">
            <a:extLst>
              <a:ext uri="{FF2B5EF4-FFF2-40B4-BE49-F238E27FC236}">
                <a16:creationId xmlns:a16="http://schemas.microsoft.com/office/drawing/2014/main" id="{750630C6-B58C-4F75-B58F-F8422CB094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97059" y="4015737"/>
            <a:ext cx="327666" cy="327666"/>
          </a:xfrm>
          <a:prstGeom prst="rect">
            <a:avLst/>
          </a:prstGeom>
        </p:spPr>
      </p:pic>
      <p:pic>
        <p:nvPicPr>
          <p:cNvPr id="45" name="图形 44">
            <a:extLst>
              <a:ext uri="{FF2B5EF4-FFF2-40B4-BE49-F238E27FC236}">
                <a16:creationId xmlns:a16="http://schemas.microsoft.com/office/drawing/2014/main" id="{1E2B5787-EE4B-4818-889F-FD5872A72D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2497" y="3936074"/>
            <a:ext cx="449647" cy="443002"/>
          </a:xfrm>
          <a:prstGeom prst="rect">
            <a:avLst/>
          </a:prstGeom>
        </p:spPr>
      </p:pic>
      <p:pic>
        <p:nvPicPr>
          <p:cNvPr id="46" name="图形 45">
            <a:extLst>
              <a:ext uri="{FF2B5EF4-FFF2-40B4-BE49-F238E27FC236}">
                <a16:creationId xmlns:a16="http://schemas.microsoft.com/office/drawing/2014/main" id="{92971E10-2325-4CD3-85F7-2822FC4EE7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1027" y="1575573"/>
            <a:ext cx="364420" cy="364420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022402EB-F2B7-450D-8F9B-95BAE0F09C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82715" y="1559357"/>
            <a:ext cx="389960" cy="38996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AE5B848-86FB-403F-817E-D9D620224E98}"/>
              </a:ext>
            </a:extLst>
          </p:cNvPr>
          <p:cNvGrpSpPr/>
          <p:nvPr/>
        </p:nvGrpSpPr>
        <p:grpSpPr>
          <a:xfrm>
            <a:off x="3665893" y="2114613"/>
            <a:ext cx="1881111" cy="1458745"/>
            <a:chOff x="3665893" y="2073973"/>
            <a:chExt cx="1881111" cy="1458745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82A23A-CBCD-4906-B123-32B5C42FD97E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业务员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B914FA08-8914-490A-937F-9164DE4AB477}"/>
                </a:ext>
              </a:extLst>
            </p:cNvPr>
            <p:cNvSpPr txBox="1"/>
            <p:nvPr/>
          </p:nvSpPr>
          <p:spPr>
            <a:xfrm>
              <a:off x="3665893" y="2363744"/>
              <a:ext cx="1881111" cy="1168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业务部职员，融资租赁项目的全程跟进者，需要通过本系统进行立项申请、资产检查、催缴、项目变更申请、资产处置、资料归档等。</a:t>
              </a: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F473E3A4-E95E-49A3-A6F1-EFD39EF302EC}"/>
              </a:ext>
            </a:extLst>
          </p:cNvPr>
          <p:cNvSpPr txBox="1"/>
          <p:nvPr/>
        </p:nvSpPr>
        <p:spPr>
          <a:xfrm>
            <a:off x="1256467" y="2238672"/>
            <a:ext cx="153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用户简介</a:t>
            </a: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AA69DB1F-2695-4679-AE63-208F503DC62F}"/>
              </a:ext>
            </a:extLst>
          </p:cNvPr>
          <p:cNvGrpSpPr/>
          <p:nvPr/>
        </p:nvGrpSpPr>
        <p:grpSpPr>
          <a:xfrm>
            <a:off x="1947861" y="2718574"/>
            <a:ext cx="0" cy="2067708"/>
            <a:chOff x="1857011" y="2718574"/>
            <a:chExt cx="0" cy="2067708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3F8AA7F6-E19E-45E0-B0E2-8C502BD3AF15}"/>
                </a:ext>
              </a:extLst>
            </p:cNvPr>
            <p:cNvCxnSpPr>
              <a:cxnSpLocks/>
            </p:cNvCxnSpPr>
            <p:nvPr/>
          </p:nvCxnSpPr>
          <p:spPr>
            <a:xfrm>
              <a:off x="1857011" y="2914650"/>
              <a:ext cx="0" cy="1680144"/>
            </a:xfrm>
            <a:prstGeom prst="line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352CBA5-B008-4537-8539-1451930C82D4}"/>
                </a:ext>
              </a:extLst>
            </p:cNvPr>
            <p:cNvCxnSpPr>
              <a:cxnSpLocks/>
            </p:cNvCxnSpPr>
            <p:nvPr/>
          </p:nvCxnSpPr>
          <p:spPr>
            <a:xfrm>
              <a:off x="1857011" y="4590206"/>
              <a:ext cx="0" cy="196076"/>
            </a:xfrm>
            <a:prstGeom prst="line">
              <a:avLst/>
            </a:prstGeom>
            <a:ln w="762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1112FF7D-F0A5-4C58-8501-65EBF65275E1}"/>
                </a:ext>
              </a:extLst>
            </p:cNvPr>
            <p:cNvCxnSpPr>
              <a:cxnSpLocks/>
            </p:cNvCxnSpPr>
            <p:nvPr/>
          </p:nvCxnSpPr>
          <p:spPr>
            <a:xfrm>
              <a:off x="1857011" y="2718574"/>
              <a:ext cx="0" cy="196076"/>
            </a:xfrm>
            <a:prstGeom prst="line">
              <a:avLst/>
            </a:prstGeom>
            <a:ln w="762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F2F1B57-37B0-4AE6-A354-BF73D4524AEA}"/>
              </a:ext>
            </a:extLst>
          </p:cNvPr>
          <p:cNvGrpSpPr/>
          <p:nvPr/>
        </p:nvGrpSpPr>
        <p:grpSpPr>
          <a:xfrm>
            <a:off x="6145113" y="2114613"/>
            <a:ext cx="2120937" cy="1397767"/>
            <a:chOff x="3691113" y="2073973"/>
            <a:chExt cx="1981063" cy="1397767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C73BBA02-277A-4544-847D-DF6EE194CCDC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风险评估员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63BC9E6-D381-4C73-BABB-FCAADAC91555}"/>
                </a:ext>
              </a:extLst>
            </p:cNvPr>
            <p:cNvSpPr txBox="1"/>
            <p:nvPr/>
          </p:nvSpPr>
          <p:spPr>
            <a:xfrm>
              <a:off x="3691113" y="2363744"/>
              <a:ext cx="198106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/>
              <a:r>
                <a:rPr lang="zh-CN" altLang="en-US" sz="1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风</a:t>
              </a:r>
              <a:r>
                <a:rPr lang="zh-CN" altLang="zh-CN" sz="1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控部职员，对承租人提交的个人资料进行审核，依据承租人个人信息和历史表现进行客户授信；对业务员提交的立项申请、项目变更申请进行审核，给出风险评估意见。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6C73131-12C9-4F73-8DDD-122B50F5474C}"/>
              </a:ext>
            </a:extLst>
          </p:cNvPr>
          <p:cNvGrpSpPr/>
          <p:nvPr/>
        </p:nvGrpSpPr>
        <p:grpSpPr>
          <a:xfrm>
            <a:off x="8889185" y="2114613"/>
            <a:ext cx="1791127" cy="1304143"/>
            <a:chOff x="3688701" y="2073973"/>
            <a:chExt cx="1791127" cy="1304143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65AC1C95-208E-4FBC-B664-A67FBFD6CA65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财务部职员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06E553B-8514-469F-8BAE-506F74DE0A14}"/>
                </a:ext>
              </a:extLst>
            </p:cNvPr>
            <p:cNvSpPr txBox="1"/>
            <p:nvPr/>
          </p:nvSpPr>
          <p:spPr>
            <a:xfrm>
              <a:off x="3688701" y="2439397"/>
              <a:ext cx="1791127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/>
              <a:r>
                <a:rPr lang="zh-CN" altLang="zh-CN" sz="1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对业务员提交的立项申请、项目变更申请、资产处置申请进行审核，给出财务审核意见；对启动中项目进行放款审批。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DC48A6D-96E4-4C06-BDA8-063FA0B49D8E}"/>
              </a:ext>
            </a:extLst>
          </p:cNvPr>
          <p:cNvGrpSpPr/>
          <p:nvPr/>
        </p:nvGrpSpPr>
        <p:grpSpPr>
          <a:xfrm>
            <a:off x="3638180" y="4531220"/>
            <a:ext cx="1743897" cy="1462574"/>
            <a:chOff x="3685412" y="2073973"/>
            <a:chExt cx="1743897" cy="1462574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9475E1A-36D1-4165-9A7B-A3651E3EB8D2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业务经理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674B16AE-A2CA-4C73-8C3D-FD4135B1BAE6}"/>
                </a:ext>
              </a:extLst>
            </p:cNvPr>
            <p:cNvSpPr txBox="1"/>
            <p:nvPr/>
          </p:nvSpPr>
          <p:spPr>
            <a:xfrm>
              <a:off x="3685412" y="2417202"/>
              <a:ext cx="1743897" cy="111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zh-CN" sz="105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业务部经理，结合财务部和风控部职员的审核意见，对业务员提交的立项申请、项目变更申请、资产处置申请等进行终审。</a:t>
              </a:r>
              <a:endParaRPr lang="zh-CN" altLang="en-US" sz="700" spc="130" dirty="0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FCD55DA-D50D-4FA0-8E7D-7F804E5DA162}"/>
              </a:ext>
            </a:extLst>
          </p:cNvPr>
          <p:cNvGrpSpPr/>
          <p:nvPr/>
        </p:nvGrpSpPr>
        <p:grpSpPr>
          <a:xfrm>
            <a:off x="6288942" y="4531220"/>
            <a:ext cx="1743897" cy="901027"/>
            <a:chOff x="3688701" y="2073973"/>
            <a:chExt cx="1743897" cy="901027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0FD74737-CF76-4578-B86F-0EB7689CAD63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法务部职员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BD87F507-A57F-4C15-8246-7165C2245973}"/>
                </a:ext>
              </a:extLst>
            </p:cNvPr>
            <p:cNvSpPr txBox="1"/>
            <p:nvPr/>
          </p:nvSpPr>
          <p:spPr>
            <a:xfrm>
              <a:off x="3688701" y="2466976"/>
              <a:ext cx="1743897" cy="508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zh-CN" sz="1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负责项目合同的制定、修订和签约。</a:t>
              </a:r>
              <a:endParaRPr lang="zh-CN" altLang="en-US" sz="800" spc="130" dirty="0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0B9812E-50B4-4A16-AD87-8D77F6E6BD91}"/>
              </a:ext>
            </a:extLst>
          </p:cNvPr>
          <p:cNvGrpSpPr/>
          <p:nvPr/>
        </p:nvGrpSpPr>
        <p:grpSpPr>
          <a:xfrm>
            <a:off x="8936415" y="4531220"/>
            <a:ext cx="1743897" cy="1562747"/>
            <a:chOff x="3688701" y="2073973"/>
            <a:chExt cx="1743897" cy="1562747"/>
          </a:xfrm>
        </p:grpSpPr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9D67F789-C9C0-432C-9641-9E0C18B1584D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承租人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118AB90D-E5C6-444F-9B34-82304AE37CB9}"/>
                </a:ext>
              </a:extLst>
            </p:cNvPr>
            <p:cNvSpPr txBox="1"/>
            <p:nvPr/>
          </p:nvSpPr>
          <p:spPr>
            <a:xfrm>
              <a:off x="3688701" y="2466976"/>
              <a:ext cx="1743897" cy="1169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zh-CN" sz="1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有融资租赁需求的自然人或企业、团体等，需要通过本系统提交项目需求、查看项目文档、缴租等。</a:t>
              </a:r>
              <a:endParaRPr lang="zh-CN" altLang="en-US" sz="800" spc="130" dirty="0"/>
            </a:p>
            <a:p>
              <a:pPr algn="ctr">
                <a:lnSpc>
                  <a:spcPct val="130000"/>
                </a:lnSpc>
              </a:pPr>
              <a:endParaRPr lang="zh-CN" altLang="en-US" sz="1100" spc="130" dirty="0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2996709-A062-4DC2-A5E6-E12771FF3FCF}"/>
              </a:ext>
            </a:extLst>
          </p:cNvPr>
          <p:cNvSpPr txBox="1"/>
          <p:nvPr/>
        </p:nvSpPr>
        <p:spPr>
          <a:xfrm>
            <a:off x="1275220" y="4869774"/>
            <a:ext cx="134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分为职员和承租人两类</a:t>
            </a:r>
          </a:p>
        </p:txBody>
      </p:sp>
    </p:spTree>
    <p:extLst>
      <p:ext uri="{BB962C8B-B14F-4D97-AF65-F5344CB8AC3E}">
        <p14:creationId xmlns:p14="http://schemas.microsoft.com/office/powerpoint/2010/main" val="416052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15"/>
    </mc:Choice>
    <mc:Fallback xmlns="">
      <p:transition spd="slow" advTm="3311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748549C-41C9-4D52-876E-5D1ADC886F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项目状态转换流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996709-A062-4DC2-A5E6-E12771FF3FCF}"/>
              </a:ext>
            </a:extLst>
          </p:cNvPr>
          <p:cNvSpPr txBox="1"/>
          <p:nvPr/>
        </p:nvSpPr>
        <p:spPr>
          <a:xfrm>
            <a:off x="965761" y="2121186"/>
            <a:ext cx="2407754" cy="336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一个融资租赁项目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从立项到终止会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在各部门之间流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转。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由不同的职员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处理，项目状态也随之变化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项目共有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个状态，分为四个阶段。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BAD0919-C667-47EF-876C-6ACB33F97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1" r="717" b="3695"/>
          <a:stretch/>
        </p:blipFill>
        <p:spPr>
          <a:xfrm>
            <a:off x="3677682" y="1647889"/>
            <a:ext cx="7901759" cy="467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8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715"/>
    </mc:Choice>
    <mc:Fallback xmlns="">
      <p:transition spd="slow" advTm="11671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母校模板-终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92917"/>
      </a:accent1>
      <a:accent2>
        <a:srgbClr val="DA1D1C"/>
      </a:accent2>
      <a:accent3>
        <a:srgbClr val="FF2800"/>
      </a:accent3>
      <a:accent4>
        <a:srgbClr val="FF4F1E"/>
      </a:accent4>
      <a:accent5>
        <a:srgbClr val="979997"/>
      </a:accent5>
      <a:accent6>
        <a:srgbClr val="AD0000"/>
      </a:accent6>
      <a:hlink>
        <a:srgbClr val="4472C4"/>
      </a:hlink>
      <a:folHlink>
        <a:srgbClr val="BFBFBF"/>
      </a:folHlink>
    </a:clrScheme>
    <a:fontScheme name="母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6132</TotalTime>
  <Words>1031</Words>
  <Application>Microsoft Office PowerPoint</Application>
  <PresentationFormat>宽屏</PresentationFormat>
  <Paragraphs>158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等线</vt:lpstr>
      <vt:lpstr>宋体</vt:lpstr>
      <vt:lpstr>微软雅黑</vt:lpstr>
      <vt:lpstr>Arial</vt:lpstr>
      <vt:lpstr>Calibri</vt:lpstr>
      <vt:lpstr>Century Gothic</vt:lpstr>
      <vt:lpstr>Impact</vt:lpstr>
      <vt:lpstr>Segoe UI</vt:lpstr>
      <vt:lpstr>Segoe UI Light</vt:lpstr>
      <vt:lpstr>Times New Roman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龙飞 刘</dc:creator>
  <cp:lastModifiedBy>刘 红</cp:lastModifiedBy>
  <cp:revision>475</cp:revision>
  <dcterms:created xsi:type="dcterms:W3CDTF">2018-12-30T12:34:33Z</dcterms:created>
  <dcterms:modified xsi:type="dcterms:W3CDTF">2022-03-30T02:03:32Z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2019-04-12T02:49:58.4174780Z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1ece3977-31ea-4462-b86e-c82828c1a194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